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70" r:id="rId3"/>
    <p:sldId id="294" r:id="rId4"/>
    <p:sldId id="296" r:id="rId5"/>
    <p:sldId id="279" r:id="rId6"/>
    <p:sldId id="260" r:id="rId7"/>
    <p:sldId id="257" r:id="rId8"/>
    <p:sldId id="258" r:id="rId9"/>
    <p:sldId id="259" r:id="rId10"/>
    <p:sldId id="271" r:id="rId11"/>
    <p:sldId id="266" r:id="rId12"/>
    <p:sldId id="263" r:id="rId13"/>
    <p:sldId id="283" r:id="rId14"/>
    <p:sldId id="284" r:id="rId15"/>
    <p:sldId id="281" r:id="rId16"/>
    <p:sldId id="285" r:id="rId17"/>
    <p:sldId id="286" r:id="rId18"/>
    <p:sldId id="287" r:id="rId19"/>
    <p:sldId id="289" r:id="rId20"/>
    <p:sldId id="288" r:id="rId21"/>
    <p:sldId id="291" r:id="rId22"/>
    <p:sldId id="275" r:id="rId23"/>
    <p:sldId id="277" r:id="rId24"/>
    <p:sldId id="278" r:id="rId25"/>
    <p:sldId id="299" r:id="rId26"/>
    <p:sldId id="300" r:id="rId27"/>
    <p:sldId id="301" r:id="rId28"/>
    <p:sldId id="304" r:id="rId29"/>
    <p:sldId id="303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ta Ozola" initials="VO" lastIdx="1" clrIdx="0">
    <p:extLst>
      <p:ext uri="{19B8F6BF-5375-455C-9EA6-DF929625EA0E}">
        <p15:presenceInfo xmlns:p15="http://schemas.microsoft.com/office/powerpoint/2012/main" userId="68f07c611986508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F347B0-4974-4AF2-94CE-25A258F8D1C2}" v="25" dt="2021-02-10T19:21:10.276"/>
    <p1510:client id="{6BA8869E-A075-4460-9160-8A3D5870A3A5}" v="150" dt="2021-02-11T12:58:52.750"/>
    <p1510:client id="{7322B13C-AF49-4543-9073-5C7C3A57C78F}" v="12" dt="2021-02-11T12:46:20.051"/>
    <p1510:client id="{9C45B670-DE15-406E-B694-6FDD9E457320}" v="1183" dt="2021-02-10T19:34:19.727"/>
    <p1510:client id="{C38E3329-6179-4856-9379-B059683647FD}" v="12" dt="2021-02-10T16:38:00.819"/>
    <p1510:client id="{D7AE9518-D44E-47A2-AF8B-3B2CC112FF25}" v="119" dt="2021-02-10T18:16:32.608"/>
    <p1510:client id="{E83DF96F-BB56-41BD-B94A-78CF8903BB64}" v="537" dt="2021-02-11T10:26:15.475"/>
    <p1510:client id="{F0210C1B-E727-493B-802A-66D256435CDF}" v="31" dt="2021-02-11T11:28:15.9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2-11T17:52:14.729" idx="1">
    <p:pos x="4293" y="1894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619021-63BA-4CF7-872E-36CAEF1300FD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0E3A9E8-B296-40B4-A187-B30044A0EE1F}">
      <dgm:prSet/>
      <dgm:spPr/>
      <dgm:t>
        <a:bodyPr/>
        <a:lstStyle/>
        <a:p>
          <a:r>
            <a:rPr lang="lv-LV"/>
            <a:t>IEVADS</a:t>
          </a:r>
          <a:endParaRPr lang="en-US"/>
        </a:p>
      </dgm:t>
    </dgm:pt>
    <dgm:pt modelId="{F9FA47A0-ED21-4B8F-B7E9-C79933335865}" type="parTrans" cxnId="{59C9A919-9801-478A-B3D7-830D440E20C0}">
      <dgm:prSet/>
      <dgm:spPr/>
      <dgm:t>
        <a:bodyPr/>
        <a:lstStyle/>
        <a:p>
          <a:endParaRPr lang="en-US"/>
        </a:p>
      </dgm:t>
    </dgm:pt>
    <dgm:pt modelId="{2FFBB510-9FC6-4544-8307-88E22DCF533F}" type="sibTrans" cxnId="{59C9A919-9801-478A-B3D7-830D440E20C0}">
      <dgm:prSet/>
      <dgm:spPr/>
      <dgm:t>
        <a:bodyPr/>
        <a:lstStyle/>
        <a:p>
          <a:endParaRPr lang="en-US"/>
        </a:p>
      </dgm:t>
    </dgm:pt>
    <dgm:pt modelId="{C844D664-0C52-4192-94AF-260A70FE66D6}">
      <dgm:prSet/>
      <dgm:spPr/>
      <dgm:t>
        <a:bodyPr/>
        <a:lstStyle/>
        <a:p>
          <a:r>
            <a:rPr lang="lv-LV"/>
            <a:t>1. SR IZVIRZĪŠANA</a:t>
          </a:r>
          <a:endParaRPr lang="en-US"/>
        </a:p>
      </dgm:t>
    </dgm:pt>
    <dgm:pt modelId="{40D3F7BA-A9F5-460E-945F-AC5F8518C93D}" type="parTrans" cxnId="{D3D6E048-F898-406E-94B1-E1BA99C4B743}">
      <dgm:prSet/>
      <dgm:spPr/>
      <dgm:t>
        <a:bodyPr/>
        <a:lstStyle/>
        <a:p>
          <a:endParaRPr lang="en-US"/>
        </a:p>
      </dgm:t>
    </dgm:pt>
    <dgm:pt modelId="{83AF2091-545C-4962-A4D3-A52AD4AA247D}" type="sibTrans" cxnId="{D3D6E048-F898-406E-94B1-E1BA99C4B743}">
      <dgm:prSet/>
      <dgm:spPr/>
      <dgm:t>
        <a:bodyPr/>
        <a:lstStyle/>
        <a:p>
          <a:endParaRPr lang="en-US"/>
        </a:p>
      </dgm:t>
    </dgm:pt>
    <dgm:pt modelId="{4482070C-7753-4490-AC57-E3A9BB0C075C}">
      <dgm:prSet/>
      <dgm:spPr/>
      <dgm:t>
        <a:bodyPr/>
        <a:lstStyle/>
        <a:p>
          <a:r>
            <a:rPr lang="lv-LV"/>
            <a:t>PRATĪS ANALIZĒT KLIMATA  VEIDOTĀJFAKTORU IETEKMI UZ VIETAS ĢEOGRĀFISKO STĀVOKLI</a:t>
          </a:r>
          <a:endParaRPr lang="en-US"/>
        </a:p>
      </dgm:t>
    </dgm:pt>
    <dgm:pt modelId="{513B0268-E303-4800-BDF9-171BBFF41F0F}" type="parTrans" cxnId="{9E3D6171-0A77-4B41-A376-0DAF9B116673}">
      <dgm:prSet/>
      <dgm:spPr/>
      <dgm:t>
        <a:bodyPr/>
        <a:lstStyle/>
        <a:p>
          <a:endParaRPr lang="en-US"/>
        </a:p>
      </dgm:t>
    </dgm:pt>
    <dgm:pt modelId="{AA2D10B9-3B7D-45B2-80F9-BCAF16B2BA60}" type="sibTrans" cxnId="{9E3D6171-0A77-4B41-A376-0DAF9B116673}">
      <dgm:prSet/>
      <dgm:spPr/>
      <dgm:t>
        <a:bodyPr/>
        <a:lstStyle/>
        <a:p>
          <a:endParaRPr lang="en-US"/>
        </a:p>
      </dgm:t>
    </dgm:pt>
    <dgm:pt modelId="{6B607565-7DB3-4CAB-9DF4-57A5940E0BC3}">
      <dgm:prSet/>
      <dgm:spPr/>
      <dgm:t>
        <a:bodyPr/>
        <a:lstStyle/>
        <a:p>
          <a:r>
            <a:rPr lang="lv-LV"/>
            <a:t>2. GRUPU DARBS  - YAMBOARD</a:t>
          </a:r>
          <a:endParaRPr lang="en-US"/>
        </a:p>
      </dgm:t>
    </dgm:pt>
    <dgm:pt modelId="{F59E4C2E-65A1-479A-9CEE-F41048ED76AF}" type="parTrans" cxnId="{125BA13A-D00F-4E8E-AC48-E4E17ECAC464}">
      <dgm:prSet/>
      <dgm:spPr/>
      <dgm:t>
        <a:bodyPr/>
        <a:lstStyle/>
        <a:p>
          <a:endParaRPr lang="en-US"/>
        </a:p>
      </dgm:t>
    </dgm:pt>
    <dgm:pt modelId="{75CC6C34-59CB-49E4-ADCA-4C4375086632}" type="sibTrans" cxnId="{125BA13A-D00F-4E8E-AC48-E4E17ECAC464}">
      <dgm:prSet/>
      <dgm:spPr/>
      <dgm:t>
        <a:bodyPr/>
        <a:lstStyle/>
        <a:p>
          <a:endParaRPr lang="en-US"/>
        </a:p>
      </dgm:t>
    </dgm:pt>
    <dgm:pt modelId="{ACDD40D3-6288-44E1-8888-5DA104FCD17B}">
      <dgm:prSet/>
      <dgm:spPr/>
      <dgm:t>
        <a:bodyPr/>
        <a:lstStyle/>
        <a:p>
          <a:r>
            <a:rPr lang="lv-LV"/>
            <a:t>3. AS</a:t>
          </a:r>
          <a:endParaRPr lang="en-US"/>
        </a:p>
      </dgm:t>
    </dgm:pt>
    <dgm:pt modelId="{EE75DB49-1378-450A-8B5F-CA285BD05F22}" type="parTrans" cxnId="{8A677651-9DE5-4096-8F95-A56E76D679A3}">
      <dgm:prSet/>
      <dgm:spPr/>
      <dgm:t>
        <a:bodyPr/>
        <a:lstStyle/>
        <a:p>
          <a:endParaRPr lang="en-US"/>
        </a:p>
      </dgm:t>
    </dgm:pt>
    <dgm:pt modelId="{F4B57468-6893-4A65-ACC3-C62A47EB9503}" type="sibTrans" cxnId="{8A677651-9DE5-4096-8F95-A56E76D679A3}">
      <dgm:prSet/>
      <dgm:spPr/>
      <dgm:t>
        <a:bodyPr/>
        <a:lstStyle/>
        <a:p>
          <a:endParaRPr lang="en-US"/>
        </a:p>
      </dgm:t>
    </dgm:pt>
    <dgm:pt modelId="{F46A9FD7-302A-4A11-B38C-A7A19DE00185}" type="pres">
      <dgm:prSet presAssocID="{76619021-63BA-4CF7-872E-36CAEF1300FD}" presName="linear" presStyleCnt="0">
        <dgm:presLayoutVars>
          <dgm:animLvl val="lvl"/>
          <dgm:resizeHandles val="exact"/>
        </dgm:presLayoutVars>
      </dgm:prSet>
      <dgm:spPr/>
    </dgm:pt>
    <dgm:pt modelId="{BB83969A-799A-44C3-ADBE-7C687D94EC87}" type="pres">
      <dgm:prSet presAssocID="{40E3A9E8-B296-40B4-A187-B30044A0EE1F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3911729-1120-4860-857A-239AA1615E02}" type="pres">
      <dgm:prSet presAssocID="{2FFBB510-9FC6-4544-8307-88E22DCF533F}" presName="spacer" presStyleCnt="0"/>
      <dgm:spPr/>
    </dgm:pt>
    <dgm:pt modelId="{DD5C328B-A191-49DB-B3B9-47683CC46368}" type="pres">
      <dgm:prSet presAssocID="{C844D664-0C52-4192-94AF-260A70FE66D6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A65BDB96-FBBE-4D63-82F2-9E979B6E7155}" type="pres">
      <dgm:prSet presAssocID="{83AF2091-545C-4962-A4D3-A52AD4AA247D}" presName="spacer" presStyleCnt="0"/>
      <dgm:spPr/>
    </dgm:pt>
    <dgm:pt modelId="{C826DB65-3AE9-4908-BD44-C7F802864E6E}" type="pres">
      <dgm:prSet presAssocID="{4482070C-7753-4490-AC57-E3A9BB0C075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8B6CBC7-4A68-4879-B137-DE60D6A95269}" type="pres">
      <dgm:prSet presAssocID="{AA2D10B9-3B7D-45B2-80F9-BCAF16B2BA60}" presName="spacer" presStyleCnt="0"/>
      <dgm:spPr/>
    </dgm:pt>
    <dgm:pt modelId="{16D7D726-5049-4C72-B6EE-933F0CA5E872}" type="pres">
      <dgm:prSet presAssocID="{6B607565-7DB3-4CAB-9DF4-57A5940E0BC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F64C028-C82A-4813-86C3-DE9C19FA9FC3}" type="pres">
      <dgm:prSet presAssocID="{75CC6C34-59CB-49E4-ADCA-4C4375086632}" presName="spacer" presStyleCnt="0"/>
      <dgm:spPr/>
    </dgm:pt>
    <dgm:pt modelId="{AE358436-464A-449C-BB5A-885AE2A08841}" type="pres">
      <dgm:prSet presAssocID="{ACDD40D3-6288-44E1-8888-5DA104FCD17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FAB8F17-FCE2-4983-888A-4C74DE002563}" type="presOf" srcId="{40E3A9E8-B296-40B4-A187-B30044A0EE1F}" destId="{BB83969A-799A-44C3-ADBE-7C687D94EC87}" srcOrd="0" destOrd="0" presId="urn:microsoft.com/office/officeart/2005/8/layout/vList2"/>
    <dgm:cxn modelId="{59C9A919-9801-478A-B3D7-830D440E20C0}" srcId="{76619021-63BA-4CF7-872E-36CAEF1300FD}" destId="{40E3A9E8-B296-40B4-A187-B30044A0EE1F}" srcOrd="0" destOrd="0" parTransId="{F9FA47A0-ED21-4B8F-B7E9-C79933335865}" sibTransId="{2FFBB510-9FC6-4544-8307-88E22DCF533F}"/>
    <dgm:cxn modelId="{CE5A0220-3EFE-4B04-AA5B-B9D38EC5DEBC}" type="presOf" srcId="{6B607565-7DB3-4CAB-9DF4-57A5940E0BC3}" destId="{16D7D726-5049-4C72-B6EE-933F0CA5E872}" srcOrd="0" destOrd="0" presId="urn:microsoft.com/office/officeart/2005/8/layout/vList2"/>
    <dgm:cxn modelId="{125BA13A-D00F-4E8E-AC48-E4E17ECAC464}" srcId="{76619021-63BA-4CF7-872E-36CAEF1300FD}" destId="{6B607565-7DB3-4CAB-9DF4-57A5940E0BC3}" srcOrd="3" destOrd="0" parTransId="{F59E4C2E-65A1-479A-9CEE-F41048ED76AF}" sibTransId="{75CC6C34-59CB-49E4-ADCA-4C4375086632}"/>
    <dgm:cxn modelId="{712BFE66-0BB0-4621-8EFB-9CFF85DE3D98}" type="presOf" srcId="{4482070C-7753-4490-AC57-E3A9BB0C075C}" destId="{C826DB65-3AE9-4908-BD44-C7F802864E6E}" srcOrd="0" destOrd="0" presId="urn:microsoft.com/office/officeart/2005/8/layout/vList2"/>
    <dgm:cxn modelId="{C2E07448-049E-4A0D-AEB2-A22026503EB5}" type="presOf" srcId="{ACDD40D3-6288-44E1-8888-5DA104FCD17B}" destId="{AE358436-464A-449C-BB5A-885AE2A08841}" srcOrd="0" destOrd="0" presId="urn:microsoft.com/office/officeart/2005/8/layout/vList2"/>
    <dgm:cxn modelId="{D3D6E048-F898-406E-94B1-E1BA99C4B743}" srcId="{76619021-63BA-4CF7-872E-36CAEF1300FD}" destId="{C844D664-0C52-4192-94AF-260A70FE66D6}" srcOrd="1" destOrd="0" parTransId="{40D3F7BA-A9F5-460E-945F-AC5F8518C93D}" sibTransId="{83AF2091-545C-4962-A4D3-A52AD4AA247D}"/>
    <dgm:cxn modelId="{9E3D6171-0A77-4B41-A376-0DAF9B116673}" srcId="{76619021-63BA-4CF7-872E-36CAEF1300FD}" destId="{4482070C-7753-4490-AC57-E3A9BB0C075C}" srcOrd="2" destOrd="0" parTransId="{513B0268-E303-4800-BDF9-171BBFF41F0F}" sibTransId="{AA2D10B9-3B7D-45B2-80F9-BCAF16B2BA60}"/>
    <dgm:cxn modelId="{8A677651-9DE5-4096-8F95-A56E76D679A3}" srcId="{76619021-63BA-4CF7-872E-36CAEF1300FD}" destId="{ACDD40D3-6288-44E1-8888-5DA104FCD17B}" srcOrd="4" destOrd="0" parTransId="{EE75DB49-1378-450A-8B5F-CA285BD05F22}" sibTransId="{F4B57468-6893-4A65-ACC3-C62A47EB9503}"/>
    <dgm:cxn modelId="{C226C17C-78B4-4EDF-9EC8-073C405BC88C}" type="presOf" srcId="{C844D664-0C52-4192-94AF-260A70FE66D6}" destId="{DD5C328B-A191-49DB-B3B9-47683CC46368}" srcOrd="0" destOrd="0" presId="urn:microsoft.com/office/officeart/2005/8/layout/vList2"/>
    <dgm:cxn modelId="{34EB94ED-26BC-4A13-8A8F-8D3184D2999F}" type="presOf" srcId="{76619021-63BA-4CF7-872E-36CAEF1300FD}" destId="{F46A9FD7-302A-4A11-B38C-A7A19DE00185}" srcOrd="0" destOrd="0" presId="urn:microsoft.com/office/officeart/2005/8/layout/vList2"/>
    <dgm:cxn modelId="{CD076E0E-A167-4846-9D9B-ECDCE459722F}" type="presParOf" srcId="{F46A9FD7-302A-4A11-B38C-A7A19DE00185}" destId="{BB83969A-799A-44C3-ADBE-7C687D94EC87}" srcOrd="0" destOrd="0" presId="urn:microsoft.com/office/officeart/2005/8/layout/vList2"/>
    <dgm:cxn modelId="{CE48B8B4-CB28-4236-B470-2B5F8B470668}" type="presParOf" srcId="{F46A9FD7-302A-4A11-B38C-A7A19DE00185}" destId="{43911729-1120-4860-857A-239AA1615E02}" srcOrd="1" destOrd="0" presId="urn:microsoft.com/office/officeart/2005/8/layout/vList2"/>
    <dgm:cxn modelId="{8023896F-2462-4DC4-B782-230E09177BB4}" type="presParOf" srcId="{F46A9FD7-302A-4A11-B38C-A7A19DE00185}" destId="{DD5C328B-A191-49DB-B3B9-47683CC46368}" srcOrd="2" destOrd="0" presId="urn:microsoft.com/office/officeart/2005/8/layout/vList2"/>
    <dgm:cxn modelId="{43949DB0-2D54-452F-9ACF-BD97E01F9FC5}" type="presParOf" srcId="{F46A9FD7-302A-4A11-B38C-A7A19DE00185}" destId="{A65BDB96-FBBE-4D63-82F2-9E979B6E7155}" srcOrd="3" destOrd="0" presId="urn:microsoft.com/office/officeart/2005/8/layout/vList2"/>
    <dgm:cxn modelId="{B3B029E7-7ED7-45DD-A8BA-705FF1489EF8}" type="presParOf" srcId="{F46A9FD7-302A-4A11-B38C-A7A19DE00185}" destId="{C826DB65-3AE9-4908-BD44-C7F802864E6E}" srcOrd="4" destOrd="0" presId="urn:microsoft.com/office/officeart/2005/8/layout/vList2"/>
    <dgm:cxn modelId="{B0E5ED84-E713-4AD5-ABF7-39F1C3E17AAA}" type="presParOf" srcId="{F46A9FD7-302A-4A11-B38C-A7A19DE00185}" destId="{88B6CBC7-4A68-4879-B137-DE60D6A95269}" srcOrd="5" destOrd="0" presId="urn:microsoft.com/office/officeart/2005/8/layout/vList2"/>
    <dgm:cxn modelId="{64F0A73A-73FF-4FAB-A76A-A748A8A0682E}" type="presParOf" srcId="{F46A9FD7-302A-4A11-B38C-A7A19DE00185}" destId="{16D7D726-5049-4C72-B6EE-933F0CA5E872}" srcOrd="6" destOrd="0" presId="urn:microsoft.com/office/officeart/2005/8/layout/vList2"/>
    <dgm:cxn modelId="{9173CA72-CE78-4021-8F32-A166272C8E9F}" type="presParOf" srcId="{F46A9FD7-302A-4A11-B38C-A7A19DE00185}" destId="{FF64C028-C82A-4813-86C3-DE9C19FA9FC3}" srcOrd="7" destOrd="0" presId="urn:microsoft.com/office/officeart/2005/8/layout/vList2"/>
    <dgm:cxn modelId="{46721E9D-DDA6-47B2-A6ED-35D9448155B7}" type="presParOf" srcId="{F46A9FD7-302A-4A11-B38C-A7A19DE00185}" destId="{AE358436-464A-449C-BB5A-885AE2A0884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83969A-799A-44C3-ADBE-7C687D94EC87}">
      <dsp:nvSpPr>
        <dsp:cNvPr id="0" name=""/>
        <dsp:cNvSpPr/>
      </dsp:nvSpPr>
      <dsp:spPr>
        <a:xfrm>
          <a:off x="0" y="215713"/>
          <a:ext cx="6832212" cy="91367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300" kern="1200"/>
            <a:t>IEVADS</a:t>
          </a:r>
          <a:endParaRPr lang="en-US" sz="2300" kern="1200"/>
        </a:p>
      </dsp:txBody>
      <dsp:txXfrm>
        <a:off x="44602" y="260315"/>
        <a:ext cx="6743008" cy="824474"/>
      </dsp:txXfrm>
    </dsp:sp>
    <dsp:sp modelId="{DD5C328B-A191-49DB-B3B9-47683CC46368}">
      <dsp:nvSpPr>
        <dsp:cNvPr id="0" name=""/>
        <dsp:cNvSpPr/>
      </dsp:nvSpPr>
      <dsp:spPr>
        <a:xfrm>
          <a:off x="0" y="1195631"/>
          <a:ext cx="6832212" cy="913678"/>
        </a:xfrm>
        <a:prstGeom prst="roundRect">
          <a:avLst/>
        </a:prstGeom>
        <a:gradFill rotWithShape="0">
          <a:gsLst>
            <a:gs pos="0">
              <a:schemeClr val="accent2">
                <a:hueOff val="113291"/>
                <a:satOff val="-11998"/>
                <a:lumOff val="-294"/>
                <a:alphaOff val="0"/>
                <a:tint val="96000"/>
                <a:lumMod val="104000"/>
              </a:schemeClr>
            </a:gs>
            <a:gs pos="100000">
              <a:schemeClr val="accent2">
                <a:hueOff val="113291"/>
                <a:satOff val="-11998"/>
                <a:lumOff val="-294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300" kern="1200"/>
            <a:t>1. SR IZVIRZĪŠANA</a:t>
          </a:r>
          <a:endParaRPr lang="en-US" sz="2300" kern="1200"/>
        </a:p>
      </dsp:txBody>
      <dsp:txXfrm>
        <a:off x="44602" y="1240233"/>
        <a:ext cx="6743008" cy="824474"/>
      </dsp:txXfrm>
    </dsp:sp>
    <dsp:sp modelId="{C826DB65-3AE9-4908-BD44-C7F802864E6E}">
      <dsp:nvSpPr>
        <dsp:cNvPr id="0" name=""/>
        <dsp:cNvSpPr/>
      </dsp:nvSpPr>
      <dsp:spPr>
        <a:xfrm>
          <a:off x="0" y="2175550"/>
          <a:ext cx="6832212" cy="913678"/>
        </a:xfrm>
        <a:prstGeom prst="roundRect">
          <a:avLst/>
        </a:prstGeom>
        <a:gradFill rotWithShape="0">
          <a:gsLst>
            <a:gs pos="0">
              <a:schemeClr val="accent2">
                <a:hueOff val="226582"/>
                <a:satOff val="-23996"/>
                <a:lumOff val="-588"/>
                <a:alphaOff val="0"/>
                <a:tint val="96000"/>
                <a:lumMod val="104000"/>
              </a:schemeClr>
            </a:gs>
            <a:gs pos="100000">
              <a:schemeClr val="accent2">
                <a:hueOff val="226582"/>
                <a:satOff val="-23996"/>
                <a:lumOff val="-588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300" kern="1200"/>
            <a:t>PRATĪS ANALIZĒT KLIMATA  VEIDOTĀJFAKTORU IETEKMI UZ VIETAS ĢEOGRĀFISKO STĀVOKLI</a:t>
          </a:r>
          <a:endParaRPr lang="en-US" sz="2300" kern="1200"/>
        </a:p>
      </dsp:txBody>
      <dsp:txXfrm>
        <a:off x="44602" y="2220152"/>
        <a:ext cx="6743008" cy="824474"/>
      </dsp:txXfrm>
    </dsp:sp>
    <dsp:sp modelId="{16D7D726-5049-4C72-B6EE-933F0CA5E872}">
      <dsp:nvSpPr>
        <dsp:cNvPr id="0" name=""/>
        <dsp:cNvSpPr/>
      </dsp:nvSpPr>
      <dsp:spPr>
        <a:xfrm>
          <a:off x="0" y="3155468"/>
          <a:ext cx="6832212" cy="913678"/>
        </a:xfrm>
        <a:prstGeom prst="roundRect">
          <a:avLst/>
        </a:prstGeom>
        <a:gradFill rotWithShape="0">
          <a:gsLst>
            <a:gs pos="0">
              <a:schemeClr val="accent2">
                <a:hueOff val="339874"/>
                <a:satOff val="-35995"/>
                <a:lumOff val="-882"/>
                <a:alphaOff val="0"/>
                <a:tint val="96000"/>
                <a:lumMod val="104000"/>
              </a:schemeClr>
            </a:gs>
            <a:gs pos="100000">
              <a:schemeClr val="accent2">
                <a:hueOff val="339874"/>
                <a:satOff val="-35995"/>
                <a:lumOff val="-882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300" kern="1200"/>
            <a:t>2. GRUPU DARBS  - YAMBOARD</a:t>
          </a:r>
          <a:endParaRPr lang="en-US" sz="2300" kern="1200"/>
        </a:p>
      </dsp:txBody>
      <dsp:txXfrm>
        <a:off x="44602" y="3200070"/>
        <a:ext cx="6743008" cy="824474"/>
      </dsp:txXfrm>
    </dsp:sp>
    <dsp:sp modelId="{AE358436-464A-449C-BB5A-885AE2A08841}">
      <dsp:nvSpPr>
        <dsp:cNvPr id="0" name=""/>
        <dsp:cNvSpPr/>
      </dsp:nvSpPr>
      <dsp:spPr>
        <a:xfrm>
          <a:off x="0" y="4135387"/>
          <a:ext cx="6832212" cy="913678"/>
        </a:xfrm>
        <a:prstGeom prst="roundRect">
          <a:avLst/>
        </a:prstGeom>
        <a:gradFill rotWithShape="0">
          <a:gsLst>
            <a:gs pos="0">
              <a:schemeClr val="accent2">
                <a:hueOff val="453165"/>
                <a:satOff val="-47993"/>
                <a:lumOff val="-1176"/>
                <a:alphaOff val="0"/>
                <a:tint val="96000"/>
                <a:lumMod val="104000"/>
              </a:schemeClr>
            </a:gs>
            <a:gs pos="100000">
              <a:schemeClr val="accent2">
                <a:hueOff val="453165"/>
                <a:satOff val="-47993"/>
                <a:lumOff val="-1176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v-LV" sz="2300" kern="1200"/>
            <a:t>3. AS</a:t>
          </a:r>
          <a:endParaRPr lang="en-US" sz="2300" kern="1200"/>
        </a:p>
      </dsp:txBody>
      <dsp:txXfrm>
        <a:off x="44602" y="4179989"/>
        <a:ext cx="6743008" cy="8244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0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35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5432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967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5124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8035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94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50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136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4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994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951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68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06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522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2/19/2021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298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2/19/2021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393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comments" Target="../comments/commen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009967" y="0"/>
            <a:ext cx="6176982" cy="6853245"/>
            <a:chOff x="2487613" y="285750"/>
            <a:chExt cx="2428876" cy="5654676"/>
          </a:xfrm>
          <a:solidFill>
            <a:schemeClr val="bg2">
              <a:lumMod val="90000"/>
            </a:schemeClr>
          </a:solidFill>
        </p:grpSpPr>
        <p:sp>
          <p:nvSpPr>
            <p:cNvPr id="34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8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9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0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1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2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3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4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5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47" name="Freeform 6">
            <a:extLst>
              <a:ext uri="{FF2B5EF4-FFF2-40B4-BE49-F238E27FC236}">
                <a16:creationId xmlns:a16="http://schemas.microsoft.com/office/drawing/2014/main" id="{8576F020-8157-45CE-B1D9-6FA47AFEB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1159566"/>
            <a:ext cx="7560245" cy="453886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0C7657-EB77-4487-B472-606941FE2B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7215" y="1318590"/>
            <a:ext cx="5102159" cy="3007636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400" cap="all" dirty="0" err="1">
                <a:solidFill>
                  <a:srgbClr val="FFFFFF"/>
                </a:solidFill>
                <a:ea typeface="+mj-lt"/>
                <a:cs typeface="+mj-lt"/>
              </a:rPr>
              <a:t>Kā</a:t>
            </a:r>
            <a:r>
              <a:rPr lang="en-US" sz="2400" cap="all" dirty="0">
                <a:solidFill>
                  <a:srgbClr val="FFFFFF"/>
                </a:solidFill>
                <a:ea typeface="+mj-lt"/>
                <a:cs typeface="+mj-lt"/>
              </a:rPr>
              <a:t> </a:t>
            </a:r>
            <a:r>
              <a:rPr lang="en-US" sz="2400" cap="all" dirty="0" err="1">
                <a:solidFill>
                  <a:srgbClr val="FFFFFF"/>
                </a:solidFill>
                <a:ea typeface="+mj-lt"/>
                <a:cs typeface="+mj-lt"/>
              </a:rPr>
              <a:t>plānot</a:t>
            </a:r>
            <a:r>
              <a:rPr lang="en-US" sz="2400" cap="all" dirty="0">
                <a:solidFill>
                  <a:srgbClr val="FFFFFF"/>
                </a:solidFill>
                <a:ea typeface="+mj-lt"/>
                <a:cs typeface="+mj-lt"/>
              </a:rPr>
              <a:t> </a:t>
            </a:r>
            <a:br>
              <a:rPr lang="en-US" sz="2400" cap="all" dirty="0">
                <a:solidFill>
                  <a:srgbClr val="FFFFFF"/>
                </a:solidFill>
                <a:ea typeface="+mj-lt"/>
                <a:cs typeface="+mj-lt"/>
              </a:rPr>
            </a:br>
            <a:r>
              <a:rPr lang="en-US" sz="2400" cap="all" dirty="0">
                <a:solidFill>
                  <a:srgbClr val="FFFFFF"/>
                </a:solidFill>
                <a:ea typeface="+mj-lt"/>
                <a:cs typeface="+mj-lt"/>
              </a:rPr>
              <a:t>   </a:t>
            </a:r>
            <a:br>
              <a:rPr lang="en-US" sz="2400" cap="all" dirty="0">
                <a:solidFill>
                  <a:srgbClr val="FFFFFF"/>
                </a:solidFill>
                <a:ea typeface="+mj-lt"/>
                <a:cs typeface="+mj-lt"/>
              </a:rPr>
            </a:br>
            <a:r>
              <a:rPr lang="en-US" sz="2400" cap="all" dirty="0">
                <a:solidFill>
                  <a:srgbClr val="FFFFFF"/>
                </a:solidFill>
                <a:ea typeface="+mj-lt"/>
                <a:cs typeface="+mj-lt"/>
              </a:rPr>
              <a:t>un </a:t>
            </a:r>
            <a:br>
              <a:rPr lang="en-US" sz="2400" cap="all" dirty="0">
                <a:solidFill>
                  <a:srgbClr val="FFFFFF"/>
                </a:solidFill>
                <a:ea typeface="+mj-lt"/>
                <a:cs typeface="+mj-lt"/>
              </a:rPr>
            </a:br>
            <a:br>
              <a:rPr lang="en-US" sz="2400" cap="all" dirty="0">
                <a:solidFill>
                  <a:srgbClr val="FFFFFF"/>
                </a:solidFill>
                <a:ea typeface="+mj-lt"/>
                <a:cs typeface="+mj-lt"/>
              </a:rPr>
            </a:br>
            <a:r>
              <a:rPr lang="en-US" sz="2400" cap="all" dirty="0" err="1">
                <a:solidFill>
                  <a:srgbClr val="FFFFFF"/>
                </a:solidFill>
                <a:ea typeface="+mj-lt"/>
                <a:cs typeface="+mj-lt"/>
              </a:rPr>
              <a:t>vadīt</a:t>
            </a:r>
            <a:br>
              <a:rPr lang="en-US" sz="2400" cap="all" dirty="0">
                <a:solidFill>
                  <a:srgbClr val="FFFFFF"/>
                </a:solidFill>
                <a:ea typeface="+mj-lt"/>
                <a:cs typeface="+mj-lt"/>
              </a:rPr>
            </a:br>
            <a:br>
              <a:rPr lang="en-US" sz="2400" cap="all" dirty="0">
                <a:solidFill>
                  <a:srgbClr val="FFFFFF"/>
                </a:solidFill>
                <a:ea typeface="+mj-lt"/>
                <a:cs typeface="+mj-lt"/>
              </a:rPr>
            </a:br>
            <a:r>
              <a:rPr lang="en-US" sz="2400" cap="all" dirty="0" err="1">
                <a:solidFill>
                  <a:srgbClr val="FFFFFF"/>
                </a:solidFill>
                <a:ea typeface="+mj-lt"/>
                <a:cs typeface="+mj-lt"/>
              </a:rPr>
              <a:t>attālināto</a:t>
            </a:r>
            <a:r>
              <a:rPr lang="en-US" sz="2400" cap="all" dirty="0">
                <a:solidFill>
                  <a:srgbClr val="FFFFFF"/>
                </a:solidFill>
                <a:ea typeface="+mj-lt"/>
                <a:cs typeface="+mj-lt"/>
              </a:rPr>
              <a:t>  MĀCĪŠANU</a:t>
            </a:r>
            <a:br>
              <a:rPr lang="en-US" sz="2400" cap="all" dirty="0">
                <a:solidFill>
                  <a:srgbClr val="FFFFFF"/>
                </a:solidFill>
                <a:ea typeface="+mj-lt"/>
                <a:cs typeface="+mj-lt"/>
              </a:rPr>
            </a:br>
            <a:br>
              <a:rPr lang="en-US" sz="2400" cap="all" dirty="0">
                <a:solidFill>
                  <a:srgbClr val="FFFFFF"/>
                </a:solidFill>
                <a:ea typeface="+mj-lt"/>
                <a:cs typeface="+mj-lt"/>
              </a:rPr>
            </a:br>
            <a:r>
              <a:rPr lang="en-US" sz="2400" cap="all" dirty="0">
                <a:solidFill>
                  <a:srgbClr val="FFFFFF"/>
                </a:solidFill>
                <a:ea typeface="+mj-lt"/>
                <a:cs typeface="+mj-lt"/>
              </a:rPr>
              <a:t> UN </a:t>
            </a:r>
            <a:r>
              <a:rPr lang="en-US" sz="2400" cap="all" dirty="0" err="1">
                <a:solidFill>
                  <a:srgbClr val="FFFFFF"/>
                </a:solidFill>
                <a:ea typeface="+mj-lt"/>
                <a:cs typeface="+mj-lt"/>
              </a:rPr>
              <a:t>mācīšanos</a:t>
            </a:r>
            <a:r>
              <a:rPr lang="en-US" sz="2400" cap="all" dirty="0">
                <a:solidFill>
                  <a:srgbClr val="FFFFFF"/>
                </a:solidFill>
                <a:ea typeface="+mj-lt"/>
                <a:cs typeface="+mj-lt"/>
              </a:rPr>
              <a:t> </a:t>
            </a:r>
            <a:endParaRPr lang="lv-LV" sz="2400" dirty="0">
              <a:solidFill>
                <a:srgbClr val="FFFFFF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2C73CF4-C463-42D8-A725-E87E29DC5B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12032" y="4100660"/>
            <a:ext cx="3675634" cy="2620651"/>
          </a:xfrm>
        </p:spPr>
        <p:txBody>
          <a:bodyPr anchor="ctr">
            <a:normAutofit/>
          </a:bodyPr>
          <a:lstStyle/>
          <a:p>
            <a:r>
              <a:rPr lang="lv-LV" dirty="0"/>
              <a:t>Antra BrinkmaneBrimane</a:t>
            </a:r>
            <a:r>
              <a:rPr lang="en-US" dirty="0"/>
              <a:t>-</a:t>
            </a:r>
            <a:r>
              <a:rPr lang="lv-LV" dirty="0"/>
              <a:t> Tukuma Raiņa ģimnāzija</a:t>
            </a:r>
            <a:endParaRPr lang="en-US" dirty="0"/>
          </a:p>
          <a:p>
            <a:r>
              <a:rPr lang="sv-SE" dirty="0"/>
              <a:t>Vita Ozola -Rīgas 25.vidusskola</a:t>
            </a:r>
          </a:p>
          <a:p>
            <a:endParaRPr lang="sv-SE" dirty="0"/>
          </a:p>
          <a:p>
            <a:r>
              <a:rPr lang="sv-SE" dirty="0">
                <a:solidFill>
                  <a:schemeClr val="tx1"/>
                </a:solidFill>
              </a:rPr>
              <a:t>2021.g. 11.02.</a:t>
            </a:r>
          </a:p>
          <a:p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524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A99A1-5536-4124-BAA2-7CB2618DD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5EA2D6-396B-4B3C-8756-C7E175234B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2175" y="184826"/>
            <a:ext cx="10368480" cy="6215973"/>
          </a:xfrm>
        </p:spPr>
      </p:pic>
    </p:spTree>
    <p:extLst>
      <p:ext uri="{BB962C8B-B14F-4D97-AF65-F5344CB8AC3E}">
        <p14:creationId xmlns:p14="http://schemas.microsoft.com/office/powerpoint/2010/main" val="3339306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5589C-037C-427A-B29A-162DE8D6B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945845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Refleksija</a:t>
            </a:r>
            <a:r>
              <a:rPr lang="en-US" dirty="0"/>
              <a:t>-ŠODIEN STUNDĀ APGUVU UN SAPRATU-</a:t>
            </a:r>
            <a:r>
              <a:rPr lang="en-US" dirty="0" err="1"/>
              <a:t>izmantojot</a:t>
            </a:r>
            <a:r>
              <a:rPr lang="en-US" dirty="0"/>
              <a:t> mentimeter.com.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D849317-F102-4ACA-8A68-2D8F988F1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998" y="1232451"/>
            <a:ext cx="10058400" cy="3644997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9D3BFF-2704-4DB3-9B51-4C59E5332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550" y="1837792"/>
            <a:ext cx="8713800" cy="24343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0B43DD-AC28-4A4E-8D64-CC3E167DF6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483" y="4405480"/>
            <a:ext cx="7936974" cy="244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112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671196-D40A-466D-B883-97EA713AD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DDE575-95C3-45A0-9719-C611FA3961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0910" y="403188"/>
            <a:ext cx="10273810" cy="5764148"/>
          </a:xfrm>
        </p:spPr>
      </p:pic>
    </p:spTree>
    <p:extLst>
      <p:ext uri="{BB962C8B-B14F-4D97-AF65-F5344CB8AC3E}">
        <p14:creationId xmlns:p14="http://schemas.microsoft.com/office/powerpoint/2010/main" val="3814089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">
            <a:extLst>
              <a:ext uri="{FF2B5EF4-FFF2-40B4-BE49-F238E27FC236}">
                <a16:creationId xmlns:a16="http://schemas.microsoft.com/office/drawing/2014/main" id="{5D1F2FD8-11FD-4495-9EFA-1D11D791D8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F07E62E0-C435-4556-B265-2AC622C080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A31AA73F-4D24-48A1-B14B-50392BB2C8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B1A912C9-FD8E-4C0D-A7B5-5240BF1545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0C687240-9008-4C95-9A83-BAE72BF3D5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7E87EBB2-C786-4064-9E78-21C52E76FE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6AEC0C10-BB8D-4A8E-8160-9B514B5F7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3E2AE5E5-81C4-4817-85A9-6700C135C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0E29C0C2-2A04-4AC1-9181-B811A06BE4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13DA17A5-17E1-4B7D-9ABD-C7ED44F152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7C6F6843-161E-4C29-A663-8DBA4D483D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A516671D-8E1D-4713-BE9D-81B0C35FE2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4E04D4C8-7532-4BBD-9AF8-3249324AF8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8" name="Group 23">
            <a:extLst>
              <a:ext uri="{FF2B5EF4-FFF2-40B4-BE49-F238E27FC236}">
                <a16:creationId xmlns:a16="http://schemas.microsoft.com/office/drawing/2014/main" id="{B87488CD-16CF-4BC7-BD9F-4F4EB13B0B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40224168-C932-4F63-8CEA-2465E192BF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F2291983-5E57-490B-B713-0A78B584F8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815C3A19-E287-48A6-9ECB-D0409D37FF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0196FC81-2B97-4747-859B-2475FFD126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43A76FF0-4A33-44A0-AE53-92146AA813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B94FC67F-70D7-496B-BFA2-B2AACF2ED0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761C78BD-A48E-4171-AC10-D066FDF464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8DD13455-5B55-48B7-AA52-981C48B3FB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8AFF35F4-12AC-44F3-AC19-88F2E3F9B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410D4BFE-B9DB-440B-BF78-21B4F317F7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8F0E6EB0-F23E-4342-9FBD-3178F4B818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3A4E0803-C8CF-4E6B-95EF-BBEBF237E3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9" name="Rectangle 37">
            <a:extLst>
              <a:ext uri="{FF2B5EF4-FFF2-40B4-BE49-F238E27FC236}">
                <a16:creationId xmlns:a16="http://schemas.microsoft.com/office/drawing/2014/main" id="{F6D9986E-2FC4-4377-B163-42766AD821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5DAD59F4-58F1-4349-B03E-23A62291C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001D4987-8FCA-4E2F-8F89-092D116A3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4529540"/>
            <a:ext cx="8915399" cy="11624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TEAM PLATFORMA</a:t>
            </a:r>
          </a:p>
        </p:txBody>
      </p:sp>
      <p:sp>
        <p:nvSpPr>
          <p:cNvPr id="37" name="Rectangle 41">
            <a:extLst>
              <a:ext uri="{FF2B5EF4-FFF2-40B4-BE49-F238E27FC236}">
                <a16:creationId xmlns:a16="http://schemas.microsoft.com/office/drawing/2014/main" id="{780C519C-BAF3-42D9-9854-52407DF7C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1" y="635331"/>
            <a:ext cx="8962708" cy="3607485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Table&#10;&#10;Description automatically generated">
            <a:extLst>
              <a:ext uri="{FF2B5EF4-FFF2-40B4-BE49-F238E27FC236}">
                <a16:creationId xmlns:a16="http://schemas.microsoft.com/office/drawing/2014/main" id="{BE156021-204C-4E5F-8B6C-32E1E97FB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937" y="1140980"/>
            <a:ext cx="2769268" cy="2596188"/>
          </a:xfrm>
          <a:prstGeom prst="rect">
            <a:avLst/>
          </a:prstGeom>
        </p:spPr>
      </p:pic>
      <p:pic>
        <p:nvPicPr>
          <p:cNvPr id="3" name="Picture 3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D68BFFA9-75D0-406F-A5B3-EB7DF411C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501" y="1715027"/>
            <a:ext cx="2772128" cy="1531600"/>
          </a:xfrm>
          <a:prstGeom prst="rect">
            <a:avLst/>
          </a:prstGeom>
        </p:spPr>
      </p:pic>
      <p:pic>
        <p:nvPicPr>
          <p:cNvPr id="5" name="Picture 5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ABCBED9E-52B9-461B-AE27-28216C2D8A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9363" y="1161320"/>
            <a:ext cx="2769268" cy="238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192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Group 226">
            <a:extLst>
              <a:ext uri="{FF2B5EF4-FFF2-40B4-BE49-F238E27FC236}">
                <a16:creationId xmlns:a16="http://schemas.microsoft.com/office/drawing/2014/main" id="{F2780DFF-3AF5-4F60-B2A3-AA766AD8B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228" name="Freeform 11">
              <a:extLst>
                <a:ext uri="{FF2B5EF4-FFF2-40B4-BE49-F238E27FC236}">
                  <a16:creationId xmlns:a16="http://schemas.microsoft.com/office/drawing/2014/main" id="{1C79324C-CB0A-40CA-AE77-7CFA131A7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9" name="Freeform 12">
              <a:extLst>
                <a:ext uri="{FF2B5EF4-FFF2-40B4-BE49-F238E27FC236}">
                  <a16:creationId xmlns:a16="http://schemas.microsoft.com/office/drawing/2014/main" id="{FE6F32A9-AD07-4A53-BA89-05D8AC1EB6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0" name="Freeform 13">
              <a:extLst>
                <a:ext uri="{FF2B5EF4-FFF2-40B4-BE49-F238E27FC236}">
                  <a16:creationId xmlns:a16="http://schemas.microsoft.com/office/drawing/2014/main" id="{BF108F4A-C3A5-42B2-9D7B-10D92D15CE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1" name="Freeform 14">
              <a:extLst>
                <a:ext uri="{FF2B5EF4-FFF2-40B4-BE49-F238E27FC236}">
                  <a16:creationId xmlns:a16="http://schemas.microsoft.com/office/drawing/2014/main" id="{8254BB4A-F14E-4DE6-94AE-3701198976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2" name="Freeform 15">
              <a:extLst>
                <a:ext uri="{FF2B5EF4-FFF2-40B4-BE49-F238E27FC236}">
                  <a16:creationId xmlns:a16="http://schemas.microsoft.com/office/drawing/2014/main" id="{37BE596F-4E67-44BA-99D0-37A64771FB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3" name="Freeform 16">
              <a:extLst>
                <a:ext uri="{FF2B5EF4-FFF2-40B4-BE49-F238E27FC236}">
                  <a16:creationId xmlns:a16="http://schemas.microsoft.com/office/drawing/2014/main" id="{9A48CE8A-2735-4764-AF04-D7679A3057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4" name="Freeform 17">
              <a:extLst>
                <a:ext uri="{FF2B5EF4-FFF2-40B4-BE49-F238E27FC236}">
                  <a16:creationId xmlns:a16="http://schemas.microsoft.com/office/drawing/2014/main" id="{7058C06C-28D8-4334-83E0-AEA77C4AF3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5" name="Freeform 18">
              <a:extLst>
                <a:ext uri="{FF2B5EF4-FFF2-40B4-BE49-F238E27FC236}">
                  <a16:creationId xmlns:a16="http://schemas.microsoft.com/office/drawing/2014/main" id="{530C5090-5A77-4DFC-8CDA-D6E2576ACC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6" name="Freeform 19">
              <a:extLst>
                <a:ext uri="{FF2B5EF4-FFF2-40B4-BE49-F238E27FC236}">
                  <a16:creationId xmlns:a16="http://schemas.microsoft.com/office/drawing/2014/main" id="{57EC1ECF-618E-4B07-B823-11316CE52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7" name="Freeform 20">
              <a:extLst>
                <a:ext uri="{FF2B5EF4-FFF2-40B4-BE49-F238E27FC236}">
                  <a16:creationId xmlns:a16="http://schemas.microsoft.com/office/drawing/2014/main" id="{7C8B4CFB-E7F6-4A2B-AA5B-CB910D23A2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8" name="Freeform 21">
              <a:extLst>
                <a:ext uri="{FF2B5EF4-FFF2-40B4-BE49-F238E27FC236}">
                  <a16:creationId xmlns:a16="http://schemas.microsoft.com/office/drawing/2014/main" id="{EBEADD2C-CA66-41C5-8622-31212959D4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9" name="Freeform 22">
              <a:extLst>
                <a:ext uri="{FF2B5EF4-FFF2-40B4-BE49-F238E27FC236}">
                  <a16:creationId xmlns:a16="http://schemas.microsoft.com/office/drawing/2014/main" id="{3CE06860-DDC5-4FC7-97D7-795F9CA9B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25" name="Group 240">
            <a:extLst>
              <a:ext uri="{FF2B5EF4-FFF2-40B4-BE49-F238E27FC236}">
                <a16:creationId xmlns:a16="http://schemas.microsoft.com/office/drawing/2014/main" id="{BDA041F5-FB91-4FE3-8309-30F32C6A4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42" name="Freeform 27">
              <a:extLst>
                <a:ext uri="{FF2B5EF4-FFF2-40B4-BE49-F238E27FC236}">
                  <a16:creationId xmlns:a16="http://schemas.microsoft.com/office/drawing/2014/main" id="{17D7CDD7-7A0A-4EBD-A35A-5C77175F6F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3" name="Freeform 28">
              <a:extLst>
                <a:ext uri="{FF2B5EF4-FFF2-40B4-BE49-F238E27FC236}">
                  <a16:creationId xmlns:a16="http://schemas.microsoft.com/office/drawing/2014/main" id="{3535804A-BB84-44EB-9712-B96D7AEB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4" name="Freeform 29">
              <a:extLst>
                <a:ext uri="{FF2B5EF4-FFF2-40B4-BE49-F238E27FC236}">
                  <a16:creationId xmlns:a16="http://schemas.microsoft.com/office/drawing/2014/main" id="{2EA058FC-BE7B-40CC-A63E-8E646238FC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5" name="Freeform 30">
              <a:extLst>
                <a:ext uri="{FF2B5EF4-FFF2-40B4-BE49-F238E27FC236}">
                  <a16:creationId xmlns:a16="http://schemas.microsoft.com/office/drawing/2014/main" id="{0E8271EE-FB1E-459E-8E94-991CB5383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6" name="Freeform 31">
              <a:extLst>
                <a:ext uri="{FF2B5EF4-FFF2-40B4-BE49-F238E27FC236}">
                  <a16:creationId xmlns:a16="http://schemas.microsoft.com/office/drawing/2014/main" id="{928D4994-0177-4E02-B988-4786CF3B7D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7" name="Freeform 32">
              <a:extLst>
                <a:ext uri="{FF2B5EF4-FFF2-40B4-BE49-F238E27FC236}">
                  <a16:creationId xmlns:a16="http://schemas.microsoft.com/office/drawing/2014/main" id="{3A3FF466-04BF-4F8D-88E1-98C1A2CC7A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8" name="Freeform 33">
              <a:extLst>
                <a:ext uri="{FF2B5EF4-FFF2-40B4-BE49-F238E27FC236}">
                  <a16:creationId xmlns:a16="http://schemas.microsoft.com/office/drawing/2014/main" id="{2513E60D-9026-4A28-8D6E-03593D3A4D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49" name="Freeform 34">
              <a:extLst>
                <a:ext uri="{FF2B5EF4-FFF2-40B4-BE49-F238E27FC236}">
                  <a16:creationId xmlns:a16="http://schemas.microsoft.com/office/drawing/2014/main" id="{49D0D017-FE95-4B99-AD82-BE697DF1B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0" name="Freeform 35">
              <a:extLst>
                <a:ext uri="{FF2B5EF4-FFF2-40B4-BE49-F238E27FC236}">
                  <a16:creationId xmlns:a16="http://schemas.microsoft.com/office/drawing/2014/main" id="{299ACBF5-2856-4022-AA4D-9E8F39989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1" name="Freeform 36">
              <a:extLst>
                <a:ext uri="{FF2B5EF4-FFF2-40B4-BE49-F238E27FC236}">
                  <a16:creationId xmlns:a16="http://schemas.microsoft.com/office/drawing/2014/main" id="{6A150E2E-4FA2-4D3C-9FDD-E0ECFC8010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2" name="Freeform 37">
              <a:extLst>
                <a:ext uri="{FF2B5EF4-FFF2-40B4-BE49-F238E27FC236}">
                  <a16:creationId xmlns:a16="http://schemas.microsoft.com/office/drawing/2014/main" id="{00FF753A-252D-49AB-AE93-D92EBB4BFB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53" name="Freeform 38">
              <a:extLst>
                <a:ext uri="{FF2B5EF4-FFF2-40B4-BE49-F238E27FC236}">
                  <a16:creationId xmlns:a16="http://schemas.microsoft.com/office/drawing/2014/main" id="{8F689818-FACD-466B-B41E-51BA779D2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226" name="Rectangle 254">
            <a:extLst>
              <a:ext uri="{FF2B5EF4-FFF2-40B4-BE49-F238E27FC236}">
                <a16:creationId xmlns:a16="http://schemas.microsoft.com/office/drawing/2014/main" id="{57041BDD-619A-42E7-9D5B-D932A5FDFB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0" name="Freeform 6">
            <a:extLst>
              <a:ext uri="{FF2B5EF4-FFF2-40B4-BE49-F238E27FC236}">
                <a16:creationId xmlns:a16="http://schemas.microsoft.com/office/drawing/2014/main" id="{439A26EA-7B06-4DFE-8108-86B3ED144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F75AEF61-CE17-429D-A359-85C53E1D2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4931775"/>
            <a:ext cx="8915399" cy="66687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400" b="1"/>
              <a:t>EDUSPACE</a:t>
            </a:r>
          </a:p>
        </p:txBody>
      </p:sp>
      <p:pic>
        <p:nvPicPr>
          <p:cNvPr id="5" name="Attēls 5" descr="Attēls, kurā ir karte&#10;&#10;Apraksts ģenerēts automātiski">
            <a:extLst>
              <a:ext uri="{FF2B5EF4-FFF2-40B4-BE49-F238E27FC236}">
                <a16:creationId xmlns:a16="http://schemas.microsoft.com/office/drawing/2014/main" id="{68EFD577-1971-43F6-9634-E74CF4193E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35" r="5335" b="-4"/>
          <a:stretch/>
        </p:blipFill>
        <p:spPr>
          <a:xfrm>
            <a:off x="689432" y="290497"/>
            <a:ext cx="3474467" cy="4648286"/>
          </a:xfrm>
          <a:prstGeom prst="rect">
            <a:avLst/>
          </a:prstGeom>
        </p:spPr>
      </p:pic>
      <p:pic>
        <p:nvPicPr>
          <p:cNvPr id="6" name="Attēls 6" descr="Attēls, kurā ir teksts&#10;&#10;Apraksts ģenerēts automātiski">
            <a:extLst>
              <a:ext uri="{FF2B5EF4-FFF2-40B4-BE49-F238E27FC236}">
                <a16:creationId xmlns:a16="http://schemas.microsoft.com/office/drawing/2014/main" id="{A176A3FB-11A8-4340-83F9-9D8DD9E94C7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15" r="1487" b="2"/>
          <a:stretch/>
        </p:blipFill>
        <p:spPr>
          <a:xfrm>
            <a:off x="4566360" y="89029"/>
            <a:ext cx="3252237" cy="4376888"/>
          </a:xfrm>
          <a:prstGeom prst="rect">
            <a:avLst/>
          </a:prstGeom>
        </p:spPr>
      </p:pic>
      <p:pic>
        <p:nvPicPr>
          <p:cNvPr id="4" name="Attēls 4">
            <a:extLst>
              <a:ext uri="{FF2B5EF4-FFF2-40B4-BE49-F238E27FC236}">
                <a16:creationId xmlns:a16="http://schemas.microsoft.com/office/drawing/2014/main" id="{8B83370E-F065-496F-8954-627D8F38C4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60" r="12946" b="-2"/>
          <a:stretch/>
        </p:blipFill>
        <p:spPr>
          <a:xfrm>
            <a:off x="8367194" y="130782"/>
            <a:ext cx="3586265" cy="4804861"/>
          </a:xfrm>
          <a:prstGeom prst="rect">
            <a:avLst/>
          </a:prstGeom>
        </p:spPr>
      </p:pic>
      <p:pic>
        <p:nvPicPr>
          <p:cNvPr id="7" name="Attēls 7">
            <a:extLst>
              <a:ext uri="{FF2B5EF4-FFF2-40B4-BE49-F238E27FC236}">
                <a16:creationId xmlns:a16="http://schemas.microsoft.com/office/drawing/2014/main" id="{072632AC-3F74-47E7-A5E3-5FC8CA3FFA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2893" y="4367515"/>
            <a:ext cx="2743200" cy="238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2226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625B3-B6B9-49A8-8CEC-848381449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34" y="143946"/>
            <a:ext cx="3462866" cy="477137"/>
          </a:xfrm>
        </p:spPr>
        <p:txBody>
          <a:bodyPr>
            <a:normAutofit fontScale="90000"/>
          </a:bodyPr>
          <a:lstStyle/>
          <a:p>
            <a:r>
              <a:rPr lang="en-US" b="1"/>
              <a:t>IERAKSTS</a:t>
            </a:r>
          </a:p>
        </p:txBody>
      </p:sp>
      <p:pic>
        <p:nvPicPr>
          <p:cNvPr id="4" name="Attēls 4">
            <a:extLst>
              <a:ext uri="{FF2B5EF4-FFF2-40B4-BE49-F238E27FC236}">
                <a16:creationId xmlns:a16="http://schemas.microsoft.com/office/drawing/2014/main" id="{63D6C95D-14D6-4CE7-8EA6-23B68CBDD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70" y="1591733"/>
            <a:ext cx="5936309" cy="4192277"/>
          </a:xfrm>
          <a:prstGeom prst="rect">
            <a:avLst/>
          </a:prstGeom>
        </p:spPr>
      </p:pic>
      <p:pic>
        <p:nvPicPr>
          <p:cNvPr id="5" name="Attēls 5">
            <a:extLst>
              <a:ext uri="{FF2B5EF4-FFF2-40B4-BE49-F238E27FC236}">
                <a16:creationId xmlns:a16="http://schemas.microsoft.com/office/drawing/2014/main" id="{B3841595-20EA-4CDB-B80C-78D100873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3378" y="1591733"/>
            <a:ext cx="5615952" cy="423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56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2">
            <a:extLst>
              <a:ext uri="{FF2B5EF4-FFF2-40B4-BE49-F238E27FC236}">
                <a16:creationId xmlns:a16="http://schemas.microsoft.com/office/drawing/2014/main" id="{3E63F5ED-8251-423D-A115-80BB5E13E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43" y="-4831"/>
            <a:ext cx="10039979" cy="686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89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CD78DD4-B879-4FD4-B0A8-1C0147B35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4403" y="352713"/>
            <a:ext cx="8640290" cy="925986"/>
          </a:xfrm>
        </p:spPr>
        <p:txBody>
          <a:bodyPr/>
          <a:lstStyle/>
          <a:p>
            <a:r>
              <a:rPr lang="lv-LV" b="1" cap="all">
                <a:ea typeface="+mj-lt"/>
                <a:cs typeface="+mj-lt"/>
              </a:rPr>
              <a:t>SKOLĒNA STUNDAS DARBS</a:t>
            </a:r>
            <a:endParaRPr lang="lv-LV" b="1"/>
          </a:p>
        </p:txBody>
      </p:sp>
      <p:pic>
        <p:nvPicPr>
          <p:cNvPr id="3" name="Attēls 3">
            <a:extLst>
              <a:ext uri="{FF2B5EF4-FFF2-40B4-BE49-F238E27FC236}">
                <a16:creationId xmlns:a16="http://schemas.microsoft.com/office/drawing/2014/main" id="{C32F003D-E375-406B-99DF-C241A1033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07" y="1236424"/>
            <a:ext cx="12106405" cy="547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59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13D26A0-B6A0-4B86-BF41-FB897DBF1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3" name="Attēls 3">
            <a:extLst>
              <a:ext uri="{FF2B5EF4-FFF2-40B4-BE49-F238E27FC236}">
                <a16:creationId xmlns:a16="http://schemas.microsoft.com/office/drawing/2014/main" id="{038278A9-B9AC-4DCC-A9A3-298C1B1E9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2099" y="317816"/>
            <a:ext cx="9402870" cy="641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766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3C00E3E-831A-4156-B692-648CCAE39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170" y="154384"/>
            <a:ext cx="3880401" cy="852918"/>
          </a:xfrm>
        </p:spPr>
        <p:txBody>
          <a:bodyPr/>
          <a:lstStyle/>
          <a:p>
            <a:r>
              <a:rPr lang="lv-LV" b="1"/>
              <a:t>BALTA TĀFELE</a:t>
            </a:r>
          </a:p>
        </p:txBody>
      </p:sp>
      <p:pic>
        <p:nvPicPr>
          <p:cNvPr id="3" name="Attēls 3" descr="Attēls, kurā ir karte&#10;&#10;Apraksts ģenerēts automātiski">
            <a:extLst>
              <a:ext uri="{FF2B5EF4-FFF2-40B4-BE49-F238E27FC236}">
                <a16:creationId xmlns:a16="http://schemas.microsoft.com/office/drawing/2014/main" id="{FCB6319A-4BFF-490E-9704-91CDFCBF16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23" y="714679"/>
            <a:ext cx="4549035" cy="5981873"/>
          </a:xfrm>
          <a:prstGeom prst="rect">
            <a:avLst/>
          </a:prstGeom>
        </p:spPr>
      </p:pic>
      <p:pic>
        <p:nvPicPr>
          <p:cNvPr id="4" name="Attēls 4">
            <a:extLst>
              <a:ext uri="{FF2B5EF4-FFF2-40B4-BE49-F238E27FC236}">
                <a16:creationId xmlns:a16="http://schemas.microsoft.com/office/drawing/2014/main" id="{9430AA7B-CD82-4FDB-A46B-77127858C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579" y="756311"/>
            <a:ext cx="7582422" cy="6050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325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">
            <a:extLst>
              <a:ext uri="{FF2B5EF4-FFF2-40B4-BE49-F238E27FC236}">
                <a16:creationId xmlns:a16="http://schemas.microsoft.com/office/drawing/2014/main" id="{8CD25866-F15D-40A4-AEC5-47C044637A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DCB8E995-36E8-40B6-82D4-F52DE2987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DF54AEB5-68B5-46AE-B8F0-EEBE5DFED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E3F708CB-F094-4EE7-8AD5-A462F1DF8B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9" name="Freeform 14">
              <a:extLst>
                <a:ext uri="{FF2B5EF4-FFF2-40B4-BE49-F238E27FC236}">
                  <a16:creationId xmlns:a16="http://schemas.microsoft.com/office/drawing/2014/main" id="{ECFCFB22-E8B5-4FAC-A354-E7E0CE6F2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ED1DB3B4-A6DC-476F-986E-DF361EE84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4EE13DFA-3489-4DE6-9154-34D9CB400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5CD12D51-F9A8-4CC9-B9C9-206EAFD8C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7" name="Freeform 18">
              <a:extLst>
                <a:ext uri="{FF2B5EF4-FFF2-40B4-BE49-F238E27FC236}">
                  <a16:creationId xmlns:a16="http://schemas.microsoft.com/office/drawing/2014/main" id="{266B326C-1178-40F9-A265-6067D363B4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12F3B319-F00B-4755-BC54-95511E21DB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20">
              <a:extLst>
                <a:ext uri="{FF2B5EF4-FFF2-40B4-BE49-F238E27FC236}">
                  <a16:creationId xmlns:a16="http://schemas.microsoft.com/office/drawing/2014/main" id="{3079D7BD-8A3F-47F6-8407-D9DA96FF35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1F97C31C-8585-43FB-924B-8ADD651233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A33E1C89-7E74-49BF-A5D1-9A352ED03E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C4A17ED-96AA-44A6-A050-E1A7A1CDD9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</p:grpSpPr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FBB2A87E-3E24-4A6F-9FD8-0F1436D4D3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257F945B-2AA3-4328-BFF5-20DE64011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E1A7230F-6A6F-403C-9D83-7176E28525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E33E315A-9CB0-460E-A8B7-0A064BBFA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22CAAD33-CFAD-4E61-82AE-0C6F838530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1A20E13C-2540-4000-A13B-8F781100E3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51EF0A01-E03D-448B-B12E-D5BFC6D0D2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58286A03-168E-477B-8876-2C53E4950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3DFFC705-1899-4E4C-AE76-F85BAF2F6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01C9598D-BDF6-4A24-83B6-4DCA4D1349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950C8213-67CD-4DEF-AA44-8BB3101392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2016FE1D-E3EB-4CF6-809B-159872CC78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CE6C63DC-BAE4-42B6-8FDF-F6467C2D23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Freeform 6">
            <a:extLst>
              <a:ext uri="{FF2B5EF4-FFF2-40B4-BE49-F238E27FC236}">
                <a16:creationId xmlns:a16="http://schemas.microsoft.com/office/drawing/2014/main" id="{5BD23F8E-2E78-4C84-8EFB-FE6C8ACB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7ABABA7-0420-4200-9B65-1C1967CE9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A03E380-9CD1-4ABA-A763-9F9D252B8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573513" y="0"/>
            <a:ext cx="5613431" cy="6853245"/>
            <a:chOff x="2487613" y="285750"/>
            <a:chExt cx="2428876" cy="5654676"/>
          </a:xfrm>
          <a:solidFill>
            <a:schemeClr val="accent1"/>
          </a:solidFill>
        </p:grpSpPr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66E01B84-4C2B-4DE5-90C8-9C4001A75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64CE5A7A-D5C5-4FE5-860C-0B5748FDE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016A7D2A-6EEA-47B8-A763-7D82E41B3C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E758F6E7-6DEC-48D0-ACB1-E5E26B13E6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B56657FF-C027-42E7-859B-902929B6FA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79047F2A-5978-46C6-B3A2-54AAC2136B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F3BE8FD1-0A72-4640-AC7A-2E057273F8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752FC782-A372-4D11-B20D-958955E564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AA00B2F1-BEE2-444A-8249-C8E3212C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E7F5747E-514B-4CF7-B6B0-DAD7149097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931614BB-1593-40ED-8113-2BD1187055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2691871F-F15C-4E19-BC9C-78E5748D7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58" name="Freeform 6">
            <a:extLst>
              <a:ext uri="{FF2B5EF4-FFF2-40B4-BE49-F238E27FC236}">
                <a16:creationId xmlns:a16="http://schemas.microsoft.com/office/drawing/2014/main" id="{8576F020-8157-45CE-B1D9-6FA47AFEB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1159566"/>
            <a:ext cx="7560245" cy="453886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8008D8E-6ED9-4441-A1F4-5F67D4678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79" y="1276838"/>
            <a:ext cx="10975380" cy="42208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>
                <a:solidFill>
                  <a:srgbClr val="FFFFFF"/>
                </a:solidFill>
              </a:rPr>
              <a:t>PLATFORMAS ,KURAS IZMANTOJAM MĀCĪBU PROCESĀ</a:t>
            </a:r>
            <a:br>
              <a:rPr lang="en-US" sz="5000" b="0" i="0">
                <a:effectLst/>
              </a:rPr>
            </a:br>
            <a:endParaRPr lang="en-US" sz="5000">
              <a:solidFill>
                <a:srgbClr val="FFFFFF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6A643B-7655-4820-AD75-482ECF2550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72189" y="4313543"/>
            <a:ext cx="3926292" cy="1740123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r>
              <a:rPr lang="en-US" sz="1800">
                <a:solidFill>
                  <a:srgbClr val="FFFFFF"/>
                </a:solidFill>
              </a:rPr>
              <a:t>MS TEAMS</a:t>
            </a:r>
          </a:p>
          <a:p>
            <a:r>
              <a:rPr lang="en-US" sz="1800">
                <a:solidFill>
                  <a:srgbClr val="FFFFFF"/>
                </a:solidFill>
              </a:rPr>
              <a:t>EDUSPACE  (LV)</a:t>
            </a:r>
          </a:p>
          <a:p>
            <a:r>
              <a:rPr lang="en-US" sz="1800">
                <a:solidFill>
                  <a:srgbClr val="FFFFFF"/>
                </a:solidFill>
              </a:rPr>
              <a:t>Moodle</a:t>
            </a:r>
          </a:p>
          <a:p>
            <a:r>
              <a:rPr lang="en-US" sz="1800">
                <a:solidFill>
                  <a:srgbClr val="FFFFFF"/>
                </a:solidFill>
              </a:rPr>
              <a:t>Google Classroom</a:t>
            </a:r>
          </a:p>
          <a:p>
            <a:r>
              <a:rPr lang="en-US" sz="1800">
                <a:solidFill>
                  <a:srgbClr val="FFFFFF"/>
                </a:solidFill>
              </a:rPr>
              <a:t>U.C.</a:t>
            </a:r>
          </a:p>
        </p:txBody>
      </p:sp>
    </p:spTree>
    <p:extLst>
      <p:ext uri="{BB962C8B-B14F-4D97-AF65-F5344CB8AC3E}">
        <p14:creationId xmlns:p14="http://schemas.microsoft.com/office/powerpoint/2010/main" val="19694650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ttēls 3">
            <a:extLst>
              <a:ext uri="{FF2B5EF4-FFF2-40B4-BE49-F238E27FC236}">
                <a16:creationId xmlns:a16="http://schemas.microsoft.com/office/drawing/2014/main" id="{63B0E695-AE14-4E62-8D67-079D0791B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71" y="22805"/>
            <a:ext cx="11642657" cy="683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408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E1CC6-4AD5-4B43-B4D0-37CAF70C9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B6DBCA6-D7A4-43B9-867D-A423B1AEE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0289" y="567847"/>
            <a:ext cx="11116258" cy="5719156"/>
          </a:xfrm>
        </p:spPr>
      </p:pic>
    </p:spTree>
    <p:extLst>
      <p:ext uri="{BB962C8B-B14F-4D97-AF65-F5344CB8AC3E}">
        <p14:creationId xmlns:p14="http://schemas.microsoft.com/office/powerpoint/2010/main" val="3280418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D26F9-E96D-4BA6-BBF9-EA76B9840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5691F8D2-4564-44FD-A475-A7D068FCA7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449" y="298893"/>
            <a:ext cx="11517101" cy="6260214"/>
          </a:xfrm>
        </p:spPr>
      </p:pic>
    </p:spTree>
    <p:extLst>
      <p:ext uri="{BB962C8B-B14F-4D97-AF65-F5344CB8AC3E}">
        <p14:creationId xmlns:p14="http://schemas.microsoft.com/office/powerpoint/2010/main" val="4034724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ECC23-B0D3-4CDD-8282-52302208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8088238-7142-4B82-9ACD-4D858738F9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1851" y="488748"/>
            <a:ext cx="11048544" cy="6100591"/>
          </a:xfrm>
        </p:spPr>
      </p:pic>
    </p:spTree>
    <p:extLst>
      <p:ext uri="{BB962C8B-B14F-4D97-AF65-F5344CB8AC3E}">
        <p14:creationId xmlns:p14="http://schemas.microsoft.com/office/powerpoint/2010/main" val="1462691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1DE8D-A6CB-42A5-A573-CE3F61B7C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1829" y="624110"/>
            <a:ext cx="7032783" cy="1280890"/>
          </a:xfrm>
        </p:spPr>
        <p:txBody>
          <a:bodyPr/>
          <a:lstStyle/>
          <a:p>
            <a:r>
              <a:rPr lang="en-US" b="1"/>
              <a:t>AS DOŠANA</a:t>
            </a:r>
          </a:p>
        </p:txBody>
      </p:sp>
      <p:pic>
        <p:nvPicPr>
          <p:cNvPr id="4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7FEBEEF-7D3B-49EF-A948-2122EE4490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728" y="136231"/>
            <a:ext cx="11104544" cy="6585537"/>
          </a:xfrm>
        </p:spPr>
      </p:pic>
    </p:spTree>
    <p:extLst>
      <p:ext uri="{BB962C8B-B14F-4D97-AF65-F5344CB8AC3E}">
        <p14:creationId xmlns:p14="http://schemas.microsoft.com/office/powerpoint/2010/main" val="32905156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10">
            <a:extLst>
              <a:ext uri="{FF2B5EF4-FFF2-40B4-BE49-F238E27FC236}">
                <a16:creationId xmlns:a16="http://schemas.microsoft.com/office/drawing/2014/main" id="{1EDD21E1-BAF0-4314-AB31-82ECB8AC9E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D917F0-A10A-4323-ACDD-77874BF8C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24" y="645106"/>
            <a:ext cx="4558981" cy="1259894"/>
          </a:xfrm>
        </p:spPr>
        <p:txBody>
          <a:bodyPr>
            <a:normAutofit/>
          </a:bodyPr>
          <a:lstStyle/>
          <a:p>
            <a:r>
              <a:rPr lang="en-US" err="1"/>
              <a:t>Atgiezeniskā</a:t>
            </a:r>
            <a:r>
              <a:rPr lang="en-US"/>
              <a:t> </a:t>
            </a:r>
            <a:r>
              <a:rPr lang="en-US" err="1"/>
              <a:t>saite</a:t>
            </a:r>
            <a:r>
              <a:rPr lang="en-US"/>
              <a:t>           Soma.lv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DC8619C-F25D-468E-95FA-2A2151D7DD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EA5F906-EA3F-4E5F-A775-99000A3163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9225" y="2800166"/>
            <a:ext cx="4945200" cy="2634889"/>
          </a:xfrm>
        </p:spPr>
      </p:pic>
      <p:pic>
        <p:nvPicPr>
          <p:cNvPr id="4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86105B2E-8AED-4639-AA61-43EAC8D24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4108" y="3216"/>
            <a:ext cx="5451627" cy="3420896"/>
          </a:xfrm>
          <a:prstGeom prst="rect">
            <a:avLst/>
          </a:prstGeom>
        </p:spPr>
      </p:pic>
      <p:sp>
        <p:nvSpPr>
          <p:cNvPr id="15" name="Freeform 12">
            <a:extLst>
              <a:ext uri="{FF2B5EF4-FFF2-40B4-BE49-F238E27FC236}">
                <a16:creationId xmlns:a16="http://schemas.microsoft.com/office/drawing/2014/main" id="{7D9439D6-DEAD-4CEB-A61B-BE3D64D1B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6061223"/>
            <a:ext cx="1038036" cy="506277"/>
          </a:xfrm>
          <a:custGeom>
            <a:avLst/>
            <a:gdLst>
              <a:gd name="connsiteX0" fmla="*/ 0 w 1038036"/>
              <a:gd name="connsiteY0" fmla="*/ 0 h 506277"/>
              <a:gd name="connsiteX1" fmla="*/ 182880 w 1038036"/>
              <a:gd name="connsiteY1" fmla="*/ 0 h 506277"/>
              <a:gd name="connsiteX2" fmla="*/ 291705 w 1038036"/>
              <a:gd name="connsiteY2" fmla="*/ 0 h 506277"/>
              <a:gd name="connsiteX3" fmla="*/ 291705 w 1038036"/>
              <a:gd name="connsiteY3" fmla="*/ 151 h 506277"/>
              <a:gd name="connsiteX4" fmla="*/ 692049 w 1038036"/>
              <a:gd name="connsiteY4" fmla="*/ 705 h 506277"/>
              <a:gd name="connsiteX5" fmla="*/ 782744 w 1038036"/>
              <a:gd name="connsiteY5" fmla="*/ 705 h 506277"/>
              <a:gd name="connsiteX6" fmla="*/ 797001 w 1038036"/>
              <a:gd name="connsiteY6" fmla="*/ 5473 h 506277"/>
              <a:gd name="connsiteX7" fmla="*/ 801982 w 1038036"/>
              <a:gd name="connsiteY7" fmla="*/ 10242 h 506277"/>
              <a:gd name="connsiteX8" fmla="*/ 1030951 w 1038036"/>
              <a:gd name="connsiteY8" fmla="*/ 239185 h 506277"/>
              <a:gd name="connsiteX9" fmla="*/ 1030951 w 1038036"/>
              <a:gd name="connsiteY9" fmla="*/ 267797 h 506277"/>
              <a:gd name="connsiteX10" fmla="*/ 801982 w 1038036"/>
              <a:gd name="connsiteY10" fmla="*/ 496740 h 506277"/>
              <a:gd name="connsiteX11" fmla="*/ 797001 w 1038036"/>
              <a:gd name="connsiteY11" fmla="*/ 501508 h 506277"/>
              <a:gd name="connsiteX12" fmla="*/ 782744 w 1038036"/>
              <a:gd name="connsiteY12" fmla="*/ 506277 h 506277"/>
              <a:gd name="connsiteX13" fmla="*/ 692049 w 1038036"/>
              <a:gd name="connsiteY13" fmla="*/ 506277 h 506277"/>
              <a:gd name="connsiteX14" fmla="*/ 291705 w 1038036"/>
              <a:gd name="connsiteY14" fmla="*/ 505140 h 506277"/>
              <a:gd name="connsiteX15" fmla="*/ 291705 w 1038036"/>
              <a:gd name="connsiteY15" fmla="*/ 506277 h 506277"/>
              <a:gd name="connsiteX16" fmla="*/ 0 w 1038036"/>
              <a:gd name="connsiteY16" fmla="*/ 506277 h 506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038036" h="506277">
                <a:moveTo>
                  <a:pt x="0" y="0"/>
                </a:moveTo>
                <a:lnTo>
                  <a:pt x="182880" y="0"/>
                </a:lnTo>
                <a:lnTo>
                  <a:pt x="291705" y="0"/>
                </a:lnTo>
                <a:lnTo>
                  <a:pt x="291705" y="151"/>
                </a:lnTo>
                <a:lnTo>
                  <a:pt x="692049" y="705"/>
                </a:lnTo>
                <a:lnTo>
                  <a:pt x="782744" y="705"/>
                </a:lnTo>
                <a:cubicBezTo>
                  <a:pt x="787553" y="705"/>
                  <a:pt x="792363" y="5473"/>
                  <a:pt x="797001" y="5473"/>
                </a:cubicBezTo>
                <a:cubicBezTo>
                  <a:pt x="797001" y="10242"/>
                  <a:pt x="801982" y="10242"/>
                  <a:pt x="801982" y="10242"/>
                </a:cubicBezTo>
                <a:lnTo>
                  <a:pt x="1030951" y="239185"/>
                </a:lnTo>
                <a:cubicBezTo>
                  <a:pt x="1040398" y="248722"/>
                  <a:pt x="1040398" y="258259"/>
                  <a:pt x="1030951" y="267797"/>
                </a:cubicBezTo>
                <a:lnTo>
                  <a:pt x="801982" y="496740"/>
                </a:lnTo>
                <a:cubicBezTo>
                  <a:pt x="800436" y="498363"/>
                  <a:pt x="798547" y="499885"/>
                  <a:pt x="797001" y="501508"/>
                </a:cubicBezTo>
                <a:cubicBezTo>
                  <a:pt x="792363" y="506277"/>
                  <a:pt x="787553" y="506277"/>
                  <a:pt x="782744" y="506277"/>
                </a:cubicBezTo>
                <a:lnTo>
                  <a:pt x="692049" y="506277"/>
                </a:lnTo>
                <a:lnTo>
                  <a:pt x="291705" y="505140"/>
                </a:lnTo>
                <a:lnTo>
                  <a:pt x="291705" y="506277"/>
                </a:lnTo>
                <a:lnTo>
                  <a:pt x="0" y="506277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D305F47-3FD0-4220-98A9-E8F6011AF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9052" y="3850877"/>
            <a:ext cx="4371582" cy="240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9668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A9F6E-EE33-4DF8-A3B4-183023D6B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Atgriezeniskā</a:t>
            </a:r>
            <a:r>
              <a:rPr lang="en-US"/>
              <a:t> </a:t>
            </a:r>
            <a:r>
              <a:rPr lang="en-US" err="1"/>
              <a:t>saite</a:t>
            </a:r>
            <a:r>
              <a:rPr lang="en-US"/>
              <a:t>  uzdevumi.lv</a:t>
            </a:r>
          </a:p>
        </p:txBody>
      </p:sp>
      <p:pic>
        <p:nvPicPr>
          <p:cNvPr id="4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AA82C856-D06E-42D5-94FE-EF9D8C6D9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7367" y="1716066"/>
            <a:ext cx="3495969" cy="1710829"/>
          </a:xfrm>
        </p:spPr>
      </p:pic>
      <p:pic>
        <p:nvPicPr>
          <p:cNvPr id="3" name="Picture 4" descr="Table&#10;&#10;Description automatically generated">
            <a:extLst>
              <a:ext uri="{FF2B5EF4-FFF2-40B4-BE49-F238E27FC236}">
                <a16:creationId xmlns:a16="http://schemas.microsoft.com/office/drawing/2014/main" id="{CEA738A6-AACA-4914-82F5-808FFCF99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222" y="1537206"/>
            <a:ext cx="6104350" cy="3125970"/>
          </a:xfrm>
          <a:prstGeom prst="rect">
            <a:avLst/>
          </a:prstGeom>
        </p:spPr>
      </p:pic>
      <p:pic>
        <p:nvPicPr>
          <p:cNvPr id="5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4F10291-C43B-42D8-A2AC-C4D5084EB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045" y="4441120"/>
            <a:ext cx="6803719" cy="208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9609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F87DA-4999-4140-A56A-ADFA69F5B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CCF481B-5D7B-450B-B270-04A8D269A7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3420" y="286011"/>
            <a:ext cx="7389559" cy="3777622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E16A2EE0-4209-42A0-AFAB-54B4F420B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551" y="2779099"/>
            <a:ext cx="5154460" cy="37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770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08D47-03D6-4343-B42D-5AA06BA35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Skolotāju</a:t>
            </a:r>
            <a:r>
              <a:rPr lang="en-US" dirty="0"/>
              <a:t> </a:t>
            </a:r>
            <a:r>
              <a:rPr lang="en-US" dirty="0" err="1"/>
              <a:t>atbildes</a:t>
            </a:r>
            <a:r>
              <a:rPr lang="en-US" dirty="0"/>
              <a:t> –mentimeter.com</a:t>
            </a:r>
            <a:br>
              <a:rPr lang="en-US" dirty="0"/>
            </a:br>
            <a:br>
              <a:rPr lang="en-US" dirty="0"/>
            </a:br>
            <a:r>
              <a:rPr lang="en-GB" b="1" i="0" dirty="0" err="1">
                <a:solidFill>
                  <a:srgbClr val="252B36"/>
                </a:solidFill>
                <a:effectLst/>
                <a:latin typeface="MentiDisplay"/>
              </a:rPr>
              <a:t>Kādus</a:t>
            </a:r>
            <a:r>
              <a:rPr lang="en-GB" b="1" i="0" dirty="0">
                <a:solidFill>
                  <a:srgbClr val="252B36"/>
                </a:solidFill>
                <a:effectLst/>
                <a:latin typeface="MentiDisplay"/>
              </a:rPr>
              <a:t> </a:t>
            </a:r>
            <a:r>
              <a:rPr lang="en-GB" b="1" i="0" dirty="0" err="1">
                <a:solidFill>
                  <a:srgbClr val="252B36"/>
                </a:solidFill>
                <a:effectLst/>
                <a:latin typeface="MentiDisplay"/>
              </a:rPr>
              <a:t>digitālos</a:t>
            </a:r>
            <a:r>
              <a:rPr lang="en-GB" b="1" i="0" dirty="0">
                <a:solidFill>
                  <a:srgbClr val="252B36"/>
                </a:solidFill>
                <a:effectLst/>
                <a:latin typeface="MentiDisplay"/>
              </a:rPr>
              <a:t> </a:t>
            </a:r>
            <a:r>
              <a:rPr lang="en-GB" b="1" i="0" dirty="0" err="1">
                <a:solidFill>
                  <a:srgbClr val="252B36"/>
                </a:solidFill>
                <a:effectLst/>
                <a:latin typeface="MentiDisplay"/>
              </a:rPr>
              <a:t>rīkus</a:t>
            </a:r>
            <a:r>
              <a:rPr lang="en-GB" b="1" i="0" dirty="0">
                <a:solidFill>
                  <a:srgbClr val="252B36"/>
                </a:solidFill>
                <a:effectLst/>
                <a:latin typeface="MentiDisplay"/>
              </a:rPr>
              <a:t> </a:t>
            </a:r>
            <a:r>
              <a:rPr lang="en-GB" b="1" i="0" dirty="0" err="1">
                <a:solidFill>
                  <a:srgbClr val="252B36"/>
                </a:solidFill>
                <a:effectLst/>
                <a:latin typeface="MentiDisplay"/>
              </a:rPr>
              <a:t>izmantojam</a:t>
            </a:r>
            <a:r>
              <a:rPr lang="en-GB" b="1" i="0" dirty="0">
                <a:solidFill>
                  <a:srgbClr val="252B36"/>
                </a:solidFill>
                <a:effectLst/>
                <a:latin typeface="MentiDisplay"/>
              </a:rPr>
              <a:t> </a:t>
            </a:r>
            <a:r>
              <a:rPr lang="en-GB" b="1" i="0" dirty="0" err="1">
                <a:solidFill>
                  <a:srgbClr val="252B36"/>
                </a:solidFill>
                <a:effectLst/>
                <a:latin typeface="MentiDisplay"/>
              </a:rPr>
              <a:t>mācību</a:t>
            </a:r>
            <a:r>
              <a:rPr lang="en-GB" b="1" i="0" dirty="0">
                <a:solidFill>
                  <a:srgbClr val="252B36"/>
                </a:solidFill>
                <a:effectLst/>
                <a:latin typeface="MentiDisplay"/>
              </a:rPr>
              <a:t> </a:t>
            </a:r>
            <a:r>
              <a:rPr lang="en-GB" b="1" i="0" dirty="0" err="1">
                <a:solidFill>
                  <a:srgbClr val="252B36"/>
                </a:solidFill>
                <a:effectLst/>
                <a:latin typeface="MentiDisplay"/>
              </a:rPr>
              <a:t>stundā</a:t>
            </a:r>
            <a:r>
              <a:rPr lang="en-GB" b="1" i="0" dirty="0">
                <a:solidFill>
                  <a:srgbClr val="252B36"/>
                </a:solidFill>
                <a:effectLst/>
                <a:latin typeface="MentiDisplay"/>
              </a:rPr>
              <a:t>?</a:t>
            </a:r>
            <a:br>
              <a:rPr lang="en-GB" b="1" i="0" dirty="0">
                <a:solidFill>
                  <a:srgbClr val="252B36"/>
                </a:solidFill>
                <a:effectLst/>
                <a:latin typeface="MentiDisplay"/>
              </a:rPr>
            </a:br>
            <a:br>
              <a:rPr lang="en-GB" b="1" i="0" dirty="0">
                <a:solidFill>
                  <a:srgbClr val="252B36"/>
                </a:solidFill>
                <a:effectLst/>
                <a:latin typeface="MentiDisplay"/>
              </a:rPr>
            </a:br>
            <a:r>
              <a:rPr lang="en-GB" b="1" i="0" dirty="0">
                <a:solidFill>
                  <a:srgbClr val="252B36"/>
                </a:solidFill>
                <a:effectLst/>
                <a:latin typeface="MentiDisplay"/>
              </a:rPr>
              <a:t>​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B13478-F02C-468E-9A30-397B288E9B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2530" y="2317304"/>
            <a:ext cx="6474757" cy="373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54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AB838-E7B6-4A74-83F0-C4C947BE2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2438401"/>
            <a:ext cx="8915400" cy="2303282"/>
          </a:xfrm>
        </p:spPr>
        <p:txBody>
          <a:bodyPr/>
          <a:lstStyle/>
          <a:p>
            <a:r>
              <a:rPr lang="en-US" dirty="0" err="1"/>
              <a:t>Paldies</a:t>
            </a:r>
            <a:r>
              <a:rPr lang="en-US" dirty="0"/>
              <a:t> par </a:t>
            </a:r>
            <a:r>
              <a:rPr lang="en-US" dirty="0" err="1"/>
              <a:t>uzmanību</a:t>
            </a:r>
            <a:r>
              <a:rPr lang="en-US" dirty="0"/>
              <a:t>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4B6D35-B296-408A-A9E9-B1C81213E6E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Vita Ozola-</a:t>
            </a:r>
            <a:r>
              <a:rPr lang="en-US" dirty="0" err="1"/>
              <a:t>Rīgas</a:t>
            </a:r>
            <a:r>
              <a:rPr lang="en-US" dirty="0"/>
              <a:t> 25.vsk</a:t>
            </a:r>
          </a:p>
          <a:p>
            <a:r>
              <a:rPr lang="lv-LV" dirty="0"/>
              <a:t>Antra Brinkmane </a:t>
            </a:r>
            <a:r>
              <a:rPr lang="lv-LV" dirty="0" err="1"/>
              <a:t>Brimane</a:t>
            </a:r>
            <a:r>
              <a:rPr lang="lv-LV" dirty="0"/>
              <a:t> Tukuma Raiņa ģimnāzija</a:t>
            </a:r>
            <a:r>
              <a:rPr lang="en-US" dirty="0"/>
              <a:t>            2021.g.11.febr.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5C2A37-27FF-49E2-AB4B-215261C217A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656138" y="3505200"/>
            <a:ext cx="7535862" cy="381000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1342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0F1E87C-C9CB-44C0-A79E-F238436847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A4A957B-DB4E-4D89-ADEF-2767404BD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6573513" y="0"/>
            <a:ext cx="5613431" cy="6853245"/>
            <a:chOff x="2487613" y="285750"/>
            <a:chExt cx="2428876" cy="5654676"/>
          </a:xfrm>
          <a:solidFill>
            <a:schemeClr val="accent1"/>
          </a:solidFill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FEFD42E2-99CE-445B-AA1F-C21E53519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8E92F5F9-DE8A-4BBB-997F-4E44BB9A1B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5C77A6FD-178A-4B20-AA36-3461ACD5AF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45B92CCA-B898-4F54-A2BD-95F8436C0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E6D01F94-F16C-4C71-B0C2-DDB804F734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DA7D28FD-A8D1-425D-B123-FE4CFB84EE7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7B3020C1-8314-4CA9-8B0A-98A5169329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04D0BE3D-E410-49F1-B3BD-83B7BE5A40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35429240-0626-4EED-8118-78FA4661AB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4" y="468286"/>
              <a:ext cx="1768475" cy="4262464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AFD09B3B-0200-4C44-9419-2DC69B53E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B4953E3F-F70C-429A-B9A5-D49FB6484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20E66111-8E38-4E7A-85D6-9CD7FAE4D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2" name="Virsraksts 1">
            <a:extLst>
              <a:ext uri="{FF2B5EF4-FFF2-40B4-BE49-F238E27FC236}">
                <a16:creationId xmlns:a16="http://schemas.microsoft.com/office/drawing/2014/main" id="{6D569497-AD04-49D6-BBDE-B0F06A40A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4701" y="557988"/>
            <a:ext cx="5049178" cy="2247103"/>
          </a:xfrm>
        </p:spPr>
        <p:txBody>
          <a:bodyPr anchor="ctr">
            <a:normAutofit/>
          </a:bodyPr>
          <a:lstStyle/>
          <a:p>
            <a:r>
              <a:rPr lang="lv-LV">
                <a:solidFill>
                  <a:srgbClr val="FFFFFF"/>
                </a:solidFill>
              </a:rPr>
              <a:t>DIGITĀLIE RĪKI ,KURUS IZMANTOJAM MĀCĪBU STUNDĀ</a:t>
            </a:r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31FE9B99-9825-4E0E-B4FB-432E59A85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643467"/>
            <a:ext cx="7560245" cy="5571068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B7E41CD0-182C-4A81-B9D5-E179D5FAF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466" y="911154"/>
            <a:ext cx="5286279" cy="4659914"/>
          </a:xfrm>
        </p:spPr>
        <p:txBody>
          <a:bodyPr anchor="ctr">
            <a:normAutofit/>
          </a:bodyPr>
          <a:lstStyle/>
          <a:p>
            <a:r>
              <a:rPr lang="lv-LV">
                <a:solidFill>
                  <a:srgbClr val="FFFFFF"/>
                </a:solidFill>
              </a:rPr>
              <a:t>MS </a:t>
            </a:r>
            <a:r>
              <a:rPr lang="lv-LV" err="1">
                <a:solidFill>
                  <a:srgbClr val="FFFFFF"/>
                </a:solidFill>
              </a:rPr>
              <a:t>OneDrive</a:t>
            </a:r>
          </a:p>
          <a:p>
            <a:r>
              <a:rPr lang="lv-LV">
                <a:solidFill>
                  <a:srgbClr val="FFFFFF"/>
                </a:solidFill>
              </a:rPr>
              <a:t>Google </a:t>
            </a:r>
            <a:r>
              <a:rPr lang="lv-LV" err="1">
                <a:solidFill>
                  <a:srgbClr val="FFFFFF"/>
                </a:solidFill>
              </a:rPr>
              <a:t>Jamboard</a:t>
            </a:r>
          </a:p>
          <a:p>
            <a:r>
              <a:rPr lang="lv-LV" err="1">
                <a:solidFill>
                  <a:srgbClr val="FFFFFF"/>
                </a:solidFill>
              </a:rPr>
              <a:t>Mentimeter</a:t>
            </a:r>
          </a:p>
          <a:p>
            <a:r>
              <a:rPr lang="lv-LV">
                <a:solidFill>
                  <a:srgbClr val="FFFFFF"/>
                </a:solidFill>
              </a:rPr>
              <a:t>Whiteboard.fi</a:t>
            </a:r>
          </a:p>
          <a:p>
            <a:r>
              <a:rPr lang="lv-LV" err="1">
                <a:solidFill>
                  <a:srgbClr val="FFFFFF"/>
                </a:solidFill>
              </a:rPr>
              <a:t>Kahoot</a:t>
            </a:r>
            <a:r>
              <a:rPr lang="lv-LV">
                <a:solidFill>
                  <a:srgbClr val="FFFFFF"/>
                </a:solidFill>
              </a:rPr>
              <a:t>!</a:t>
            </a:r>
          </a:p>
          <a:p>
            <a:r>
              <a:rPr lang="lv-LV" err="1">
                <a:solidFill>
                  <a:srgbClr val="FFFFFF"/>
                </a:solidFill>
              </a:rPr>
              <a:t>Socrative</a:t>
            </a:r>
          </a:p>
          <a:p>
            <a:r>
              <a:rPr lang="lv-LV" err="1">
                <a:solidFill>
                  <a:srgbClr val="FFFFFF"/>
                </a:solidFill>
              </a:rPr>
              <a:t>Soma.Lv</a:t>
            </a:r>
          </a:p>
          <a:p>
            <a:r>
              <a:rPr lang="lv-LV" err="1">
                <a:solidFill>
                  <a:srgbClr val="FFFFFF"/>
                </a:solidFill>
              </a:rPr>
              <a:t>Uzdevumi.Lv</a:t>
            </a:r>
            <a:r>
              <a:rPr lang="lv-LV">
                <a:solidFill>
                  <a:srgbClr val="FFFFFF"/>
                </a:solidFill>
              </a:rPr>
              <a:t>    …..U.C.</a:t>
            </a:r>
          </a:p>
        </p:txBody>
      </p:sp>
    </p:spTree>
    <p:extLst>
      <p:ext uri="{BB962C8B-B14F-4D97-AF65-F5344CB8AC3E}">
        <p14:creationId xmlns:p14="http://schemas.microsoft.com/office/powerpoint/2010/main" val="29644590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487AB-00AE-4AE6-BFCD-CE94A0B53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0487" y="624110"/>
            <a:ext cx="9684125" cy="128089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000" dirty="0" err="1">
                <a:ea typeface="+mj-lt"/>
                <a:cs typeface="+mj-lt"/>
              </a:rPr>
              <a:t>Kādus</a:t>
            </a:r>
            <a:r>
              <a:rPr lang="en-US" sz="4000" dirty="0">
                <a:ea typeface="+mj-lt"/>
                <a:cs typeface="+mj-lt"/>
              </a:rPr>
              <a:t> </a:t>
            </a:r>
            <a:r>
              <a:rPr lang="en-US" sz="4000" dirty="0" err="1">
                <a:ea typeface="+mj-lt"/>
                <a:cs typeface="+mj-lt"/>
              </a:rPr>
              <a:t>digitālos</a:t>
            </a:r>
            <a:r>
              <a:rPr lang="en-US" sz="4000" dirty="0">
                <a:ea typeface="+mj-lt"/>
                <a:cs typeface="+mj-lt"/>
              </a:rPr>
              <a:t> </a:t>
            </a:r>
            <a:r>
              <a:rPr lang="en-US" sz="4000" dirty="0" err="1">
                <a:ea typeface="+mj-lt"/>
                <a:cs typeface="+mj-lt"/>
              </a:rPr>
              <a:t>rīkus</a:t>
            </a:r>
            <a:r>
              <a:rPr lang="en-US" sz="4000" dirty="0">
                <a:ea typeface="+mj-lt"/>
                <a:cs typeface="+mj-lt"/>
              </a:rPr>
              <a:t> </a:t>
            </a:r>
            <a:r>
              <a:rPr lang="en-US" sz="4000" dirty="0" err="1">
                <a:ea typeface="+mj-lt"/>
                <a:cs typeface="+mj-lt"/>
              </a:rPr>
              <a:t>izmantojam</a:t>
            </a:r>
            <a:r>
              <a:rPr lang="en-US" sz="4000" dirty="0">
                <a:ea typeface="+mj-lt"/>
                <a:cs typeface="+mj-lt"/>
              </a:rPr>
              <a:t> </a:t>
            </a:r>
            <a:r>
              <a:rPr lang="en-US" sz="4000" dirty="0" err="1">
                <a:ea typeface="+mj-lt"/>
                <a:cs typeface="+mj-lt"/>
              </a:rPr>
              <a:t>mācību</a:t>
            </a:r>
            <a:r>
              <a:rPr lang="en-US" sz="4000" dirty="0">
                <a:ea typeface="+mj-lt"/>
                <a:cs typeface="+mj-lt"/>
              </a:rPr>
              <a:t> </a:t>
            </a:r>
            <a:r>
              <a:rPr lang="en-US" sz="4000" dirty="0" err="1">
                <a:ea typeface="+mj-lt"/>
                <a:cs typeface="+mj-lt"/>
              </a:rPr>
              <a:t>stundā</a:t>
            </a:r>
            <a:r>
              <a:rPr lang="en-US" sz="4000" dirty="0">
                <a:ea typeface="+mj-lt"/>
                <a:cs typeface="+mj-lt"/>
              </a:rPr>
              <a:t>?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0A266-60B8-4674-9E9B-FC1D209AD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6446" y="2133600"/>
            <a:ext cx="10648166" cy="377762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400">
                <a:ea typeface="+mn-lt"/>
                <a:cs typeface="+mn-lt"/>
              </a:rPr>
              <a:t>Go to  </a:t>
            </a:r>
            <a:r>
              <a:rPr lang="en-US" sz="6000" b="1">
                <a:ea typeface="+mn-lt"/>
                <a:cs typeface="+mn-lt"/>
              </a:rPr>
              <a:t>www.menti.com </a:t>
            </a:r>
            <a:r>
              <a:rPr lang="en-US" sz="4000">
                <a:ea typeface="+mn-lt"/>
                <a:cs typeface="+mn-lt"/>
              </a:rPr>
              <a:t>and</a:t>
            </a:r>
            <a:endParaRPr lang="en-US" sz="6000" b="1">
              <a:ea typeface="+mn-lt"/>
              <a:cs typeface="+mn-lt"/>
            </a:endParaRPr>
          </a:p>
          <a:p>
            <a:r>
              <a:rPr lang="en-US" sz="4000">
                <a:ea typeface="+mn-lt"/>
                <a:cs typeface="+mn-lt"/>
              </a:rPr>
              <a:t> use the </a:t>
            </a:r>
            <a:r>
              <a:rPr lang="en-US" sz="6000" b="1">
                <a:ea typeface="+mn-lt"/>
                <a:cs typeface="+mn-lt"/>
              </a:rPr>
              <a:t>code 98 44 42</a:t>
            </a:r>
            <a:endParaRPr lang="en-US" sz="6000" b="1"/>
          </a:p>
        </p:txBody>
      </p:sp>
    </p:spTree>
    <p:extLst>
      <p:ext uri="{BB962C8B-B14F-4D97-AF65-F5344CB8AC3E}">
        <p14:creationId xmlns:p14="http://schemas.microsoft.com/office/powerpoint/2010/main" val="402798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3D9AEEE-1CCD-43C0-BA3E-16D60A6E2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059079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irsraksts 1">
            <a:extLst>
              <a:ext uri="{FF2B5EF4-FFF2-40B4-BE49-F238E27FC236}">
                <a16:creationId xmlns:a16="http://schemas.microsoft.com/office/drawing/2014/main" id="{7F620368-F822-48EA-B094-483A33AC1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893" y="3101093"/>
            <a:ext cx="2454052" cy="3029344"/>
          </a:xfrm>
        </p:spPr>
        <p:txBody>
          <a:bodyPr>
            <a:normAutofit/>
          </a:bodyPr>
          <a:lstStyle/>
          <a:p>
            <a:r>
              <a:rPr lang="lv-LV" sz="3200" b="1" dirty="0">
                <a:solidFill>
                  <a:schemeClr val="bg1"/>
                </a:solidFill>
              </a:rPr>
              <a:t>TIEŠAISTES MĀCĪBU STUNDA</a:t>
            </a:r>
            <a:br>
              <a:rPr lang="en-US" sz="3200" b="1" dirty="0">
                <a:solidFill>
                  <a:schemeClr val="bg1"/>
                </a:solidFill>
              </a:rPr>
            </a:br>
            <a:br>
              <a:rPr lang="en-US" sz="3200" b="1" dirty="0">
                <a:solidFill>
                  <a:schemeClr val="bg1"/>
                </a:solidFill>
              </a:rPr>
            </a:br>
            <a:endParaRPr lang="lv-LV" sz="3200" dirty="0">
              <a:solidFill>
                <a:schemeClr val="bg1"/>
              </a:solidFill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60F880A6-33D3-4EEC-A780-B73559B9F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C6246ED-0535-4496-A8F6-1E80CC4EB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atura vietturis 2">
            <a:extLst>
              <a:ext uri="{FF2B5EF4-FFF2-40B4-BE49-F238E27FC236}">
                <a16:creationId xmlns:a16="http://schemas.microsoft.com/office/drawing/2014/main" id="{2541AE78-9180-41FC-8663-4B66ED6F37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3948088"/>
              </p:ext>
            </p:extLst>
          </p:nvPr>
        </p:nvGraphicFramePr>
        <p:xfrm>
          <a:off x="4713144" y="641551"/>
          <a:ext cx="6832212" cy="5264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68766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BCA28-1846-4480-BD7B-29F1656379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                                     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25477E-1A3A-4472-9209-048B1373A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99592" y="888951"/>
            <a:ext cx="4751843" cy="1016050"/>
          </a:xfrm>
        </p:spPr>
        <p:txBody>
          <a:bodyPr/>
          <a:lstStyle/>
          <a:p>
            <a:r>
              <a:rPr lang="en-US" dirty="0" err="1"/>
              <a:t>Tēmas</a:t>
            </a:r>
            <a:r>
              <a:rPr lang="en-US" dirty="0"/>
              <a:t> </a:t>
            </a:r>
            <a:r>
              <a:rPr lang="en-US" dirty="0" err="1"/>
              <a:t>aktualizācija-Kāpēc</a:t>
            </a:r>
            <a:r>
              <a:rPr lang="en-US" dirty="0"/>
              <a:t> </a:t>
            </a:r>
            <a:r>
              <a:rPr lang="en-US" dirty="0" err="1"/>
              <a:t>jāmāk</a:t>
            </a:r>
            <a:r>
              <a:rPr lang="en-US" dirty="0"/>
              <a:t> </a:t>
            </a:r>
            <a:r>
              <a:rPr lang="en-US" dirty="0" err="1"/>
              <a:t>lasīt</a:t>
            </a:r>
            <a:r>
              <a:rPr lang="en-US" dirty="0"/>
              <a:t> </a:t>
            </a:r>
            <a:r>
              <a:rPr lang="en-US" dirty="0" err="1"/>
              <a:t>klimata</a:t>
            </a:r>
            <a:r>
              <a:rPr lang="en-US" dirty="0"/>
              <a:t> </a:t>
            </a:r>
            <a:r>
              <a:rPr lang="en-US" dirty="0" err="1"/>
              <a:t>karti</a:t>
            </a:r>
            <a:r>
              <a:rPr lang="en-US" dirty="0"/>
              <a:t>?</a:t>
            </a:r>
          </a:p>
          <a:p>
            <a:r>
              <a:rPr lang="en-US" dirty="0" err="1"/>
              <a:t>Grupu</a:t>
            </a:r>
            <a:r>
              <a:rPr lang="en-US" dirty="0"/>
              <a:t> </a:t>
            </a:r>
            <a:r>
              <a:rPr lang="en-US" dirty="0" err="1"/>
              <a:t>darbs-Jamboard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00569E-9664-4518-930C-97B115391EC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297962" y="2481077"/>
            <a:ext cx="4417038" cy="2457096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6B451A2-2B58-4EB7-998E-DBEBDB1E79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DCDC55C-B0A6-40A4-8588-1F191493FBC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9A7651-5C86-4A6A-9302-5FE645D50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675" y="3748224"/>
            <a:ext cx="5102620" cy="2937873"/>
          </a:xfrm>
          <a:prstGeom prst="rect">
            <a:avLst/>
          </a:prstGeom>
        </p:spPr>
      </p:pic>
      <p:pic>
        <p:nvPicPr>
          <p:cNvPr id="3" name="Picture 2" descr="Graphical user interface, timeline&#10;&#10;Description automatically generated">
            <a:extLst>
              <a:ext uri="{FF2B5EF4-FFF2-40B4-BE49-F238E27FC236}">
                <a16:creationId xmlns:a16="http://schemas.microsoft.com/office/drawing/2014/main" id="{6DAC5AE5-1668-4F79-B02C-7439B5F32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675" y="293630"/>
            <a:ext cx="5658325" cy="3344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84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FE4A42-667F-40C4-B758-534AF4B76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6265" y="2126084"/>
            <a:ext cx="4363223" cy="4059014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0875896-71E8-4194-BBE1-6E6003A23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0726" y="624110"/>
            <a:ext cx="9513886" cy="128089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Apjēgšana-Grupu</a:t>
            </a:r>
            <a:r>
              <a:rPr lang="en-US" dirty="0"/>
              <a:t> </a:t>
            </a:r>
            <a:r>
              <a:rPr lang="en-US" dirty="0" err="1"/>
              <a:t>darbs</a:t>
            </a:r>
            <a:r>
              <a:rPr lang="en-US" dirty="0"/>
              <a:t> </a:t>
            </a:r>
            <a:r>
              <a:rPr lang="en-US" dirty="0" err="1"/>
              <a:t>izmantojot</a:t>
            </a:r>
            <a:r>
              <a:rPr lang="en-US" dirty="0"/>
              <a:t>    MS OneDrive  </a:t>
            </a:r>
            <a:r>
              <a:rPr lang="en-US" dirty="0" err="1"/>
              <a:t>kopīgo</a:t>
            </a:r>
            <a:r>
              <a:rPr lang="en-US" dirty="0"/>
              <a:t> </a:t>
            </a:r>
            <a:r>
              <a:rPr lang="en-US" dirty="0" err="1"/>
              <a:t>dokumentu-mācību</a:t>
            </a:r>
            <a:r>
              <a:rPr lang="en-US" dirty="0"/>
              <a:t> </a:t>
            </a:r>
            <a:r>
              <a:rPr lang="en-US" dirty="0" err="1"/>
              <a:t>stundā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79E208-622F-4FEB-81F2-D7DDCD4B1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711" y="2236304"/>
            <a:ext cx="4159024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523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DEC8D-C50E-4917-8942-0D78F37890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93102" y="290451"/>
            <a:ext cx="4124527" cy="4492575"/>
          </a:xfrm>
        </p:spPr>
        <p:txBody>
          <a:bodyPr>
            <a:normAutofit/>
          </a:bodyPr>
          <a:lstStyle/>
          <a:p>
            <a:r>
              <a:rPr lang="en-US" sz="2800" dirty="0" err="1"/>
              <a:t>Uzdevums-noteikt</a:t>
            </a:r>
            <a:r>
              <a:rPr lang="en-US" sz="2800" dirty="0"/>
              <a:t> </a:t>
            </a:r>
            <a:r>
              <a:rPr lang="en-US" sz="2800" dirty="0" err="1"/>
              <a:t>vienas</a:t>
            </a:r>
            <a:r>
              <a:rPr lang="en-US" sz="2800" dirty="0"/>
              <a:t> </a:t>
            </a:r>
            <a:r>
              <a:rPr lang="en-US" sz="2800" dirty="0" err="1"/>
              <a:t>pilsētas</a:t>
            </a:r>
            <a:r>
              <a:rPr lang="en-US" sz="2800" dirty="0"/>
              <a:t> </a:t>
            </a:r>
            <a:r>
              <a:rPr lang="en-US" sz="2800" dirty="0" err="1"/>
              <a:t>klimatiskos</a:t>
            </a:r>
            <a:r>
              <a:rPr lang="en-US" sz="2800" dirty="0"/>
              <a:t> </a:t>
            </a:r>
            <a:r>
              <a:rPr lang="en-US" sz="2800" dirty="0" err="1"/>
              <a:t>rādījumus</a:t>
            </a:r>
            <a:r>
              <a:rPr lang="en-US" sz="2800" dirty="0"/>
              <a:t> </a:t>
            </a:r>
            <a:r>
              <a:rPr lang="en-US" sz="2800" dirty="0" err="1"/>
              <a:t>pēc</a:t>
            </a:r>
            <a:r>
              <a:rPr lang="en-US" sz="2800" dirty="0"/>
              <a:t> </a:t>
            </a:r>
            <a:r>
              <a:rPr lang="en-US" sz="2800" dirty="0" err="1"/>
              <a:t>atlanta</a:t>
            </a:r>
            <a:r>
              <a:rPr lang="en-US" sz="2800" dirty="0"/>
              <a:t> </a:t>
            </a:r>
            <a:r>
              <a:rPr lang="en-US" sz="2800" dirty="0" err="1"/>
              <a:t>kartes-grupu</a:t>
            </a:r>
            <a:r>
              <a:rPr lang="en-US" sz="2800" dirty="0"/>
              <a:t> </a:t>
            </a:r>
            <a:r>
              <a:rPr lang="en-US" sz="2800" dirty="0" err="1"/>
              <a:t>darbs</a:t>
            </a:r>
            <a:r>
              <a:rPr lang="en-US" sz="2800" dirty="0"/>
              <a:t> </a:t>
            </a:r>
            <a:r>
              <a:rPr lang="en-US" sz="2800" dirty="0" err="1"/>
              <a:t>izmantojot</a:t>
            </a:r>
            <a:r>
              <a:rPr lang="en-US" sz="2800" dirty="0"/>
              <a:t> –Google </a:t>
            </a:r>
            <a:r>
              <a:rPr lang="en-US" sz="2800" dirty="0" err="1"/>
              <a:t>Jamboard</a:t>
            </a:r>
            <a:endParaRPr lang="en-GB" sz="2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D7E2F2-E401-4F96-BF8E-89B8864EB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9232" y="3458126"/>
            <a:ext cx="5893987" cy="296668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821241-87D3-4CB0-B1DB-82198E87E1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781" y="433190"/>
            <a:ext cx="6467444" cy="368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87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43DDF-3E48-45F3-9923-B839C665B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966151"/>
          </a:xfrm>
        </p:spPr>
        <p:txBody>
          <a:bodyPr>
            <a:normAutofit/>
          </a:bodyPr>
          <a:lstStyle/>
          <a:p>
            <a:r>
              <a:rPr lang="en-US" sz="2400" dirty="0" err="1"/>
              <a:t>Grupu</a:t>
            </a:r>
            <a:r>
              <a:rPr lang="en-US" sz="2400" dirty="0"/>
              <a:t> </a:t>
            </a:r>
            <a:r>
              <a:rPr lang="en-US" sz="2400" dirty="0" err="1"/>
              <a:t>darbs</a:t>
            </a:r>
            <a:r>
              <a:rPr lang="en-US" sz="2400" dirty="0"/>
              <a:t> </a:t>
            </a:r>
            <a:r>
              <a:rPr lang="en-US" sz="2400" dirty="0" err="1"/>
              <a:t>mācību</a:t>
            </a:r>
            <a:r>
              <a:rPr lang="en-US" sz="2400" dirty="0"/>
              <a:t> </a:t>
            </a:r>
            <a:r>
              <a:rPr lang="en-US" sz="2400" dirty="0" err="1"/>
              <a:t>stundā</a:t>
            </a:r>
            <a:r>
              <a:rPr lang="en-US" sz="2400" dirty="0"/>
              <a:t> </a:t>
            </a:r>
            <a:r>
              <a:rPr lang="en-US" sz="2400" dirty="0" err="1"/>
              <a:t>izmantojot</a:t>
            </a:r>
            <a:r>
              <a:rPr lang="en-US" sz="2400" dirty="0"/>
              <a:t> Google </a:t>
            </a:r>
            <a:r>
              <a:rPr lang="en-US" sz="2400" dirty="0" err="1"/>
              <a:t>Jamboard</a:t>
            </a:r>
            <a:endParaRPr lang="en-GB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08139-12BB-4DB8-80E5-AFD3FEB3F5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b="0">
                <a:effectLst/>
              </a:rPr>
              <a:t>  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B60FB-F5FA-498E-B6E2-44905C3EB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752521" y="2126222"/>
            <a:ext cx="3752089" cy="377762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  <a:r>
              <a:rPr lang="en-US" b="1" dirty="0" err="1"/>
              <a:t>Sasniedzamais</a:t>
            </a:r>
            <a:r>
              <a:rPr lang="en-US" b="1" dirty="0"/>
              <a:t> </a:t>
            </a:r>
            <a:r>
              <a:rPr lang="en-US" b="1" dirty="0" err="1"/>
              <a:t>rezultāts</a:t>
            </a:r>
            <a:r>
              <a:rPr lang="en-US" b="1" dirty="0"/>
              <a:t>: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b="1" dirty="0"/>
              <a:t> </a:t>
            </a:r>
            <a:r>
              <a:rPr lang="en-US" b="1" dirty="0" err="1"/>
              <a:t>Pratīšu</a:t>
            </a:r>
            <a:r>
              <a:rPr lang="en-US" b="1" dirty="0"/>
              <a:t> </a:t>
            </a:r>
            <a:r>
              <a:rPr lang="en-US" b="1" dirty="0" err="1"/>
              <a:t>analizēt</a:t>
            </a:r>
            <a:r>
              <a:rPr lang="en-US" b="1" dirty="0"/>
              <a:t> </a:t>
            </a:r>
            <a:r>
              <a:rPr lang="en-US" b="1" dirty="0" err="1"/>
              <a:t>klimata</a:t>
            </a:r>
            <a:r>
              <a:rPr lang="en-US" b="1" dirty="0"/>
              <a:t> </a:t>
            </a:r>
            <a:r>
              <a:rPr lang="en-US" b="1" dirty="0" err="1"/>
              <a:t>veidotājfaktoru</a:t>
            </a:r>
            <a:r>
              <a:rPr lang="en-US" b="1" dirty="0"/>
              <a:t> </a:t>
            </a:r>
            <a:r>
              <a:rPr lang="en-US" b="1" dirty="0" err="1"/>
              <a:t>ietekmi</a:t>
            </a:r>
            <a:r>
              <a:rPr lang="en-US" b="1" dirty="0"/>
              <a:t> </a:t>
            </a:r>
            <a:r>
              <a:rPr lang="en-US" b="1" dirty="0" err="1"/>
              <a:t>uz</a:t>
            </a:r>
            <a:r>
              <a:rPr lang="en-US" b="1" dirty="0"/>
              <a:t> </a:t>
            </a:r>
            <a:r>
              <a:rPr lang="en-US" b="1" dirty="0" err="1"/>
              <a:t>vietas</a:t>
            </a:r>
            <a:r>
              <a:rPr lang="en-US" b="1" dirty="0"/>
              <a:t> </a:t>
            </a:r>
            <a:r>
              <a:rPr lang="en-US" b="1" dirty="0" err="1"/>
              <a:t>ģeogrāfisko</a:t>
            </a:r>
            <a:r>
              <a:rPr lang="en-US" b="1" dirty="0"/>
              <a:t> </a:t>
            </a:r>
            <a:r>
              <a:rPr lang="en-US" b="1" dirty="0" err="1"/>
              <a:t>stāvokli</a:t>
            </a:r>
            <a:endParaRPr lang="en-GB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1940F9-78E0-43C1-A7F3-B86C81FE8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121" y="1669020"/>
            <a:ext cx="6374085" cy="3777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14709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93</TotalTime>
  <Words>179</Words>
  <Application>Microsoft Office PowerPoint</Application>
  <PresentationFormat>Widescreen</PresentationFormat>
  <Paragraphs>52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Century Gothic</vt:lpstr>
      <vt:lpstr>MentiDisplay</vt:lpstr>
      <vt:lpstr>Wingdings 3</vt:lpstr>
      <vt:lpstr>Wisp</vt:lpstr>
      <vt:lpstr>Kā plānot      un   vadīt  attālināto  MĀCĪŠANU   UN mācīšanos </vt:lpstr>
      <vt:lpstr>PLATFORMAS ,KURAS IZMANTOJAM MĀCĪBU PROCESĀ </vt:lpstr>
      <vt:lpstr>DIGITĀLIE RĪKI ,KURUS IZMANTOJAM MĀCĪBU STUNDĀ</vt:lpstr>
      <vt:lpstr>Kādus digitālos rīkus izmantojam mācību stundā?</vt:lpstr>
      <vt:lpstr>TIEŠAISTES MĀCĪBU STUNDA  </vt:lpstr>
      <vt:lpstr>                                     </vt:lpstr>
      <vt:lpstr>Apjēgšana-Grupu darbs izmantojot    MS OneDrive  kopīgo dokumentu-mācību stundā</vt:lpstr>
      <vt:lpstr>Uzdevums-noteikt vienas pilsētas klimatiskos rādījumus pēc atlanta kartes-grupu darbs izmantojot –Google Jamboard</vt:lpstr>
      <vt:lpstr>Grupu darbs mācību stundā izmantojot Google Jamboard</vt:lpstr>
      <vt:lpstr>PowerPoint Presentation</vt:lpstr>
      <vt:lpstr>Refleksija-ŠODIEN STUNDĀ APGUVU UN SAPRATU-izmantojot mentimeter.com.</vt:lpstr>
      <vt:lpstr>PowerPoint Presentation</vt:lpstr>
      <vt:lpstr>TEAM PLATFORMA</vt:lpstr>
      <vt:lpstr>EDUSPACE</vt:lpstr>
      <vt:lpstr>IERAKSTS</vt:lpstr>
      <vt:lpstr>PowerPoint Presentation</vt:lpstr>
      <vt:lpstr>SKOLĒNA STUNDAS DARBS</vt:lpstr>
      <vt:lpstr>PowerPoint Presentation</vt:lpstr>
      <vt:lpstr>BALTA TĀFELE</vt:lpstr>
      <vt:lpstr>PowerPoint Presentation</vt:lpstr>
      <vt:lpstr>PowerPoint Presentation</vt:lpstr>
      <vt:lpstr>PowerPoint Presentation</vt:lpstr>
      <vt:lpstr>PowerPoint Presentation</vt:lpstr>
      <vt:lpstr>AS DOŠANA</vt:lpstr>
      <vt:lpstr>Atgiezeniskā saite           Soma.lv</vt:lpstr>
      <vt:lpstr>Atgriezeniskā saite  uzdevumi.lv</vt:lpstr>
      <vt:lpstr>PowerPoint Presentation</vt:lpstr>
      <vt:lpstr>Skolotāju atbildes –mentimeter.com  Kādus digitālos rīkus izmantojam mācību stundā?  ​</vt:lpstr>
      <vt:lpstr>Paldies par uzmanību.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Vita Ozola</dc:creator>
  <cp:lastModifiedBy>LU Dabasmāja</cp:lastModifiedBy>
  <cp:revision>12</cp:revision>
  <cp:lastPrinted>2021-02-18T22:12:53Z</cp:lastPrinted>
  <dcterms:created xsi:type="dcterms:W3CDTF">2021-02-09T18:58:21Z</dcterms:created>
  <dcterms:modified xsi:type="dcterms:W3CDTF">2021-02-18T22:18:15Z</dcterms:modified>
</cp:coreProperties>
</file>